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embeddedFontLst>
    <p:embeddedFont>
      <p:font typeface="Dela Gothic One"/>
      <p:regular r:id="rId20"/>
    </p:embeddedFont>
    <p:embeddedFont>
      <p:font typeface="Dela Gothic One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  <p:embeddedFont>
      <p:font typeface="DM Sans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Relationship Id="rId24" Type="http://schemas.openxmlformats.org/officeDocument/2006/relationships/font" Target="fonts/font5.fntdata"/><Relationship Id="rId2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946077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Arquitectura del Problema: "¿Quién es tu papá?"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409122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Construyendo el Árbol Genealógico Más Extenso del Mundo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499955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Presentado por: Jhon Mario Diaz, Juan David Diaz, Andrés Felipe Rico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5589984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Universidad de San Buenaventura Cali, Facultad de Ingeniería, Programa de Ingeniería de Sistemas - 2025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4706" y="397073"/>
            <a:ext cx="3795355" cy="474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Vista lógica</a:t>
            </a:r>
            <a:endParaRPr lang="en-US" sz="2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706" y="1159907"/>
            <a:ext cx="7894320" cy="62798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04706" y="7601903"/>
            <a:ext cx="13620988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endParaRPr lang="en-US" sz="11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7933" y="477798"/>
            <a:ext cx="6642378" cy="571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Vista de implementación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933" y="1396722"/>
            <a:ext cx="9945410" cy="58816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07933" y="7473791"/>
            <a:ext cx="13414534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endParaRPr lang="en-US" sz="13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0564" y="550426"/>
            <a:ext cx="5267444" cy="658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Vista física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564" y="1609130"/>
            <a:ext cx="13229273" cy="54372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00564" y="7271504"/>
            <a:ext cx="13229273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00564" y="7816810"/>
            <a:ext cx="13229273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2200" y="1017746"/>
            <a:ext cx="7772400" cy="12894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Conclusión y Relación con Atributos de Calidad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172200" y="2601039"/>
            <a:ext cx="146923" cy="1066800"/>
          </a:xfrm>
          <a:prstGeom prst="roundRect">
            <a:avLst>
              <a:gd name="adj" fmla="val 5602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12969" y="2601039"/>
            <a:ext cx="3411379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Fiabilidad y Seguridad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612969" y="3040856"/>
            <a:ext cx="7331631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Separación de responsabilidades, verificación dual, autenticación centralizada y perímetros de seguridad.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466046" y="3863697"/>
            <a:ext cx="146923" cy="1066800"/>
          </a:xfrm>
          <a:prstGeom prst="roundRect">
            <a:avLst>
              <a:gd name="adj" fmla="val 5602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906816" y="3863697"/>
            <a:ext cx="4277439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Rendimiento y Escalabilidad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906816" y="4303514"/>
            <a:ext cx="7037784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Caché, balanceadores, auto-scaling y arquitectura de microservicios para eficiencia y crecimiento.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760012" y="5126355"/>
            <a:ext cx="146923" cy="1066800"/>
          </a:xfrm>
          <a:prstGeom prst="roundRect">
            <a:avLst>
              <a:gd name="adj" fmla="val 5602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200781" y="5126355"/>
            <a:ext cx="3119318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Idoneidad Funcional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200781" y="5566172"/>
            <a:ext cx="6743819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Servicios especializados y casos de uso alineados para cumplir objetivos del proyecto.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7053977" y="6389013"/>
            <a:ext cx="146923" cy="626983"/>
          </a:xfrm>
          <a:prstGeom prst="roundRect">
            <a:avLst>
              <a:gd name="adj" fmla="val 5602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494746" y="6389013"/>
            <a:ext cx="6449854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Arquitectura robusta y flexible, diseñada para soportar el crecimiento y evolución futura de la plataforma "¿Quién es tu papá?".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67445"/>
            <a:ext cx="646747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Tabla de Contenido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61342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Contexto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303585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Requerimientos Funcionales: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Funciones claves para la solución.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45828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Requerimientos No Funcionales: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Restricciones y condiciones del sistema.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388072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Atributos de Calidad: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Criterios para medir el desempeño.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430315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Drivers Arquitectónicos: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Factores que influyen en las decisiones de diseño.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472559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Escenarios: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Casos de uso representativos del sistema.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309" y="514802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Vista de Procesos: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Flujo y gestión de actividades.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309" y="557045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Vista Lógica: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Organización de componentes y relaciones.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309" y="599289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Vista de Implementación: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Distribución y configuración del software.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309" y="641532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Vista Física: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Infraestructura y recursos físicos utilizados.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1855232"/>
            <a:ext cx="4519017" cy="45190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13584" y="244744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Contexto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5813584" y="3376732"/>
            <a:ext cx="8066008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presente documento describe la arquitectura de software para el sistema "¿Quién es tu papá?" (nombre original: "Who’s Your Daddy?"), una plataforma innovadora diseñada para construir y gestionar el árbol genealógico más extenso y detallado del mundo. El objetivo fundamental de este proyecto es soportar una base de millones de usuarios y cientos o miles de aplicaciones de terceros, facilitando el descubrimiento, preservación y compartición de la historia familiar.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3033" y="760214"/>
            <a:ext cx="5750719" cy="425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Requerimientos Funcionales</a:t>
            </a:r>
            <a:endParaRPr lang="en-US" sz="2650" dirty="0"/>
          </a:p>
        </p:txBody>
      </p:sp>
      <p:sp>
        <p:nvSpPr>
          <p:cNvPr id="3" name="Shape 1"/>
          <p:cNvSpPr/>
          <p:nvPr/>
        </p:nvSpPr>
        <p:spPr>
          <a:xfrm>
            <a:off x="453033" y="1444823"/>
            <a:ext cx="13724334" cy="6024563"/>
          </a:xfrm>
          <a:prstGeom prst="roundRect">
            <a:avLst>
              <a:gd name="adj" fmla="val 90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460653" y="1452443"/>
            <a:ext cx="13709094" cy="3362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590312" y="1537692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Código</a:t>
            </a:r>
            <a:endParaRPr lang="en-US" sz="800" dirty="0"/>
          </a:p>
        </p:txBody>
      </p:sp>
      <p:sp>
        <p:nvSpPr>
          <p:cNvPr id="6" name="Text 4"/>
          <p:cNvSpPr/>
          <p:nvPr/>
        </p:nvSpPr>
        <p:spPr>
          <a:xfrm>
            <a:off x="4021336" y="1537692"/>
            <a:ext cx="316075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Nombre del Requerimiento</a:t>
            </a:r>
            <a:endParaRPr lang="en-US" sz="800" dirty="0"/>
          </a:p>
        </p:txBody>
      </p:sp>
      <p:sp>
        <p:nvSpPr>
          <p:cNvPr id="7" name="Text 5"/>
          <p:cNvSpPr/>
          <p:nvPr/>
        </p:nvSpPr>
        <p:spPr>
          <a:xfrm>
            <a:off x="7448550" y="1537692"/>
            <a:ext cx="316075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Detalle</a:t>
            </a:r>
            <a:endParaRPr lang="en-US" sz="800" dirty="0"/>
          </a:p>
        </p:txBody>
      </p:sp>
      <p:sp>
        <p:nvSpPr>
          <p:cNvPr id="8" name="Text 6"/>
          <p:cNvSpPr/>
          <p:nvPr/>
        </p:nvSpPr>
        <p:spPr>
          <a:xfrm>
            <a:off x="10875764" y="1537692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Interesados</a:t>
            </a:r>
            <a:endParaRPr lang="en-US" sz="800" dirty="0"/>
          </a:p>
        </p:txBody>
      </p:sp>
      <p:sp>
        <p:nvSpPr>
          <p:cNvPr id="9" name="Shape 7"/>
          <p:cNvSpPr/>
          <p:nvPr/>
        </p:nvSpPr>
        <p:spPr>
          <a:xfrm>
            <a:off x="460653" y="1788676"/>
            <a:ext cx="13709094" cy="6677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590312" y="1873925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RF-01</a:t>
            </a:r>
            <a:endParaRPr lang="en-US" sz="800" dirty="0"/>
          </a:p>
        </p:txBody>
      </p:sp>
      <p:sp>
        <p:nvSpPr>
          <p:cNvPr id="11" name="Text 9"/>
          <p:cNvSpPr/>
          <p:nvPr/>
        </p:nvSpPr>
        <p:spPr>
          <a:xfrm>
            <a:off x="4021336" y="1873925"/>
            <a:ext cx="316075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Gestión de personas</a:t>
            </a:r>
            <a:endParaRPr lang="en-US" sz="800" dirty="0"/>
          </a:p>
        </p:txBody>
      </p:sp>
      <p:sp>
        <p:nvSpPr>
          <p:cNvPr id="12" name="Text 10"/>
          <p:cNvSpPr/>
          <p:nvPr/>
        </p:nvSpPr>
        <p:spPr>
          <a:xfrm>
            <a:off x="7448550" y="1873925"/>
            <a:ext cx="3160752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sistema debe permitir registrar, editar y eliminar personas, así como gestionar sus relaciones familiares (padre, madre, hijos, cónyuge, etc.) dentro del árbol genealógico.</a:t>
            </a:r>
            <a:endParaRPr lang="en-US" sz="800" dirty="0"/>
          </a:p>
        </p:txBody>
      </p:sp>
      <p:sp>
        <p:nvSpPr>
          <p:cNvPr id="13" name="Text 11"/>
          <p:cNvSpPr/>
          <p:nvPr/>
        </p:nvSpPr>
        <p:spPr>
          <a:xfrm>
            <a:off x="10875764" y="1873925"/>
            <a:ext cx="3164562" cy="331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 finales, Historiadores, Terceros (Apps externas), Product Manager (PM)</a:t>
            </a:r>
            <a:endParaRPr lang="en-US" sz="800" dirty="0"/>
          </a:p>
        </p:txBody>
      </p:sp>
      <p:sp>
        <p:nvSpPr>
          <p:cNvPr id="14" name="Shape 12"/>
          <p:cNvSpPr/>
          <p:nvPr/>
        </p:nvSpPr>
        <p:spPr>
          <a:xfrm>
            <a:off x="460653" y="2456378"/>
            <a:ext cx="13709094" cy="6677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590312" y="2541627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RF-02</a:t>
            </a:r>
            <a:endParaRPr lang="en-US" sz="800" dirty="0"/>
          </a:p>
        </p:txBody>
      </p:sp>
      <p:sp>
        <p:nvSpPr>
          <p:cNvPr id="16" name="Text 14"/>
          <p:cNvSpPr/>
          <p:nvPr/>
        </p:nvSpPr>
        <p:spPr>
          <a:xfrm>
            <a:off x="4021336" y="2541627"/>
            <a:ext cx="316075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Importación de datos externos</a:t>
            </a:r>
            <a:endParaRPr lang="en-US" sz="800" dirty="0"/>
          </a:p>
        </p:txBody>
      </p:sp>
      <p:sp>
        <p:nvSpPr>
          <p:cNvPr id="17" name="Text 15"/>
          <p:cNvSpPr/>
          <p:nvPr/>
        </p:nvSpPr>
        <p:spPr>
          <a:xfrm>
            <a:off x="7448550" y="2541627"/>
            <a:ext cx="3160752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sistema debe ofrecer la capacidad de importar datos desde plataformas externas como Facebook, archivos en formato GEDCOM, archivos CSV y APIs públicas de registros históricos.</a:t>
            </a:r>
            <a:endParaRPr lang="en-US" sz="800" dirty="0"/>
          </a:p>
        </p:txBody>
      </p:sp>
      <p:sp>
        <p:nvSpPr>
          <p:cNvPr id="18" name="Text 16"/>
          <p:cNvSpPr/>
          <p:nvPr/>
        </p:nvSpPr>
        <p:spPr>
          <a:xfrm>
            <a:off x="10875764" y="2541627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 finales, Historiadores, Equipo IT</a:t>
            </a:r>
            <a:endParaRPr lang="en-US" sz="800" dirty="0"/>
          </a:p>
        </p:txBody>
      </p:sp>
      <p:sp>
        <p:nvSpPr>
          <p:cNvPr id="19" name="Shape 17"/>
          <p:cNvSpPr/>
          <p:nvPr/>
        </p:nvSpPr>
        <p:spPr>
          <a:xfrm>
            <a:off x="460653" y="3124081"/>
            <a:ext cx="13709094" cy="83343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590312" y="3209330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RF-03</a:t>
            </a:r>
            <a:endParaRPr lang="en-US" sz="800" dirty="0"/>
          </a:p>
        </p:txBody>
      </p:sp>
      <p:sp>
        <p:nvSpPr>
          <p:cNvPr id="21" name="Text 19"/>
          <p:cNvSpPr/>
          <p:nvPr/>
        </p:nvSpPr>
        <p:spPr>
          <a:xfrm>
            <a:off x="4021336" y="3209330"/>
            <a:ext cx="316075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Búsqueda avanzada</a:t>
            </a:r>
            <a:endParaRPr lang="en-US" sz="800" dirty="0"/>
          </a:p>
        </p:txBody>
      </p:sp>
      <p:sp>
        <p:nvSpPr>
          <p:cNvPr id="22" name="Text 20"/>
          <p:cNvSpPr/>
          <p:nvPr/>
        </p:nvSpPr>
        <p:spPr>
          <a:xfrm>
            <a:off x="7448550" y="3209330"/>
            <a:ext cx="3160752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sistema debe proporcionar una funcionalidad de búsqueda avanzada y global que permita a los usuarios encontrar personas por nombres, apellidos, fechas de nacimiento/muerte y tipo de parentesco. Debe incluir autocompletado inteligente.</a:t>
            </a:r>
            <a:endParaRPr lang="en-US" sz="800" dirty="0"/>
          </a:p>
        </p:txBody>
      </p:sp>
      <p:sp>
        <p:nvSpPr>
          <p:cNvPr id="23" name="Text 21"/>
          <p:cNvSpPr/>
          <p:nvPr/>
        </p:nvSpPr>
        <p:spPr>
          <a:xfrm>
            <a:off x="10875764" y="3209330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 finales, Apps externas, Historiadores</a:t>
            </a:r>
            <a:endParaRPr lang="en-US" sz="800" dirty="0"/>
          </a:p>
        </p:txBody>
      </p:sp>
      <p:sp>
        <p:nvSpPr>
          <p:cNvPr id="24" name="Shape 22"/>
          <p:cNvSpPr/>
          <p:nvPr/>
        </p:nvSpPr>
        <p:spPr>
          <a:xfrm>
            <a:off x="460653" y="3957518"/>
            <a:ext cx="13709094" cy="6677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590312" y="4042767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RF-04</a:t>
            </a:r>
            <a:endParaRPr lang="en-US" sz="800" dirty="0"/>
          </a:p>
        </p:txBody>
      </p:sp>
      <p:sp>
        <p:nvSpPr>
          <p:cNvPr id="26" name="Text 24"/>
          <p:cNvSpPr/>
          <p:nvPr/>
        </p:nvSpPr>
        <p:spPr>
          <a:xfrm>
            <a:off x="4021336" y="4042767"/>
            <a:ext cx="316075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Visualización del árbol</a:t>
            </a:r>
            <a:endParaRPr lang="en-US" sz="800" dirty="0"/>
          </a:p>
        </p:txBody>
      </p:sp>
      <p:sp>
        <p:nvSpPr>
          <p:cNvPr id="27" name="Text 25"/>
          <p:cNvSpPr/>
          <p:nvPr/>
        </p:nvSpPr>
        <p:spPr>
          <a:xfrm>
            <a:off x="7448550" y="4042767"/>
            <a:ext cx="3160752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sistema debe ofrecer una visualización interactiva del árbol genealógico con capacidad de zoom. Debe permitir aplicar filtros por ramas familiares y ofrecer navegación clara en web y móviles.</a:t>
            </a:r>
            <a:endParaRPr lang="en-US" sz="800" dirty="0"/>
          </a:p>
        </p:txBody>
      </p:sp>
      <p:sp>
        <p:nvSpPr>
          <p:cNvPr id="28" name="Text 26"/>
          <p:cNvSpPr/>
          <p:nvPr/>
        </p:nvSpPr>
        <p:spPr>
          <a:xfrm>
            <a:off x="10875764" y="4042767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 finales, Equipo IT, Equipo UX/UI</a:t>
            </a:r>
            <a:endParaRPr lang="en-US" sz="800" dirty="0"/>
          </a:p>
        </p:txBody>
      </p:sp>
      <p:sp>
        <p:nvSpPr>
          <p:cNvPr id="29" name="Shape 27"/>
          <p:cNvSpPr/>
          <p:nvPr/>
        </p:nvSpPr>
        <p:spPr>
          <a:xfrm>
            <a:off x="460653" y="4625221"/>
            <a:ext cx="13709094" cy="83343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590312" y="4710470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RF-05</a:t>
            </a:r>
            <a:endParaRPr lang="en-US" sz="800" dirty="0"/>
          </a:p>
        </p:txBody>
      </p:sp>
      <p:sp>
        <p:nvSpPr>
          <p:cNvPr id="31" name="Text 29"/>
          <p:cNvSpPr/>
          <p:nvPr/>
        </p:nvSpPr>
        <p:spPr>
          <a:xfrm>
            <a:off x="4021336" y="4710470"/>
            <a:ext cx="316075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API abierta</a:t>
            </a:r>
            <a:endParaRPr lang="en-US" sz="800" dirty="0"/>
          </a:p>
        </p:txBody>
      </p:sp>
      <p:sp>
        <p:nvSpPr>
          <p:cNvPr id="32" name="Text 30"/>
          <p:cNvSpPr/>
          <p:nvPr/>
        </p:nvSpPr>
        <p:spPr>
          <a:xfrm>
            <a:off x="7448550" y="4710470"/>
            <a:ext cx="3160752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sistema debe proporcionar una API pública (REST) accesible para que terceros desarrollen aplicaciones. Debe permitir lectura y escritura de datos genealógicos respetando permisos y seguridad.</a:t>
            </a:r>
            <a:endParaRPr lang="en-US" sz="800" dirty="0"/>
          </a:p>
        </p:txBody>
      </p:sp>
      <p:sp>
        <p:nvSpPr>
          <p:cNvPr id="33" name="Text 31"/>
          <p:cNvSpPr/>
          <p:nvPr/>
        </p:nvSpPr>
        <p:spPr>
          <a:xfrm>
            <a:off x="10875764" y="4710470"/>
            <a:ext cx="3164562" cy="331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Terceros (Apps externas), Equipo IT, Equipo de Seguridad, Desarrolladores externos</a:t>
            </a:r>
            <a:endParaRPr lang="en-US" sz="800" dirty="0"/>
          </a:p>
        </p:txBody>
      </p:sp>
      <p:sp>
        <p:nvSpPr>
          <p:cNvPr id="34" name="Shape 32"/>
          <p:cNvSpPr/>
          <p:nvPr/>
        </p:nvSpPr>
        <p:spPr>
          <a:xfrm>
            <a:off x="460653" y="5458658"/>
            <a:ext cx="13709094" cy="6677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590312" y="5543907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RF-06</a:t>
            </a:r>
            <a:endParaRPr lang="en-US" sz="800" dirty="0"/>
          </a:p>
        </p:txBody>
      </p:sp>
      <p:sp>
        <p:nvSpPr>
          <p:cNvPr id="36" name="Text 34"/>
          <p:cNvSpPr/>
          <p:nvPr/>
        </p:nvSpPr>
        <p:spPr>
          <a:xfrm>
            <a:off x="4021336" y="5543907"/>
            <a:ext cx="316075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Verificación dual de registros</a:t>
            </a:r>
            <a:endParaRPr lang="en-US" sz="800" dirty="0"/>
          </a:p>
        </p:txBody>
      </p:sp>
      <p:sp>
        <p:nvSpPr>
          <p:cNvPr id="37" name="Text 35"/>
          <p:cNvSpPr/>
          <p:nvPr/>
        </p:nvSpPr>
        <p:spPr>
          <a:xfrm>
            <a:off x="7448550" y="5543907"/>
            <a:ext cx="3160752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Los registros históricos deben ser digitalizados y validados mediante un sistema de arbitraje automático o humano dual, para asegurar la calidad de los datos.</a:t>
            </a:r>
            <a:endParaRPr lang="en-US" sz="800" dirty="0"/>
          </a:p>
        </p:txBody>
      </p:sp>
      <p:sp>
        <p:nvSpPr>
          <p:cNvPr id="38" name="Text 36"/>
          <p:cNvSpPr/>
          <p:nvPr/>
        </p:nvSpPr>
        <p:spPr>
          <a:xfrm>
            <a:off x="10875764" y="5543907"/>
            <a:ext cx="3164562" cy="331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Historiadores, Equipo de Seguridad, Equipo QA, Product Manager (PM)</a:t>
            </a:r>
            <a:endParaRPr lang="en-US" sz="800" dirty="0"/>
          </a:p>
        </p:txBody>
      </p:sp>
      <p:sp>
        <p:nvSpPr>
          <p:cNvPr id="39" name="Shape 37"/>
          <p:cNvSpPr/>
          <p:nvPr/>
        </p:nvSpPr>
        <p:spPr>
          <a:xfrm>
            <a:off x="460653" y="6126361"/>
            <a:ext cx="13709094" cy="6677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590312" y="6211610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RF-07</a:t>
            </a:r>
            <a:endParaRPr lang="en-US" sz="800" dirty="0"/>
          </a:p>
        </p:txBody>
      </p:sp>
      <p:sp>
        <p:nvSpPr>
          <p:cNvPr id="41" name="Text 39"/>
          <p:cNvSpPr/>
          <p:nvPr/>
        </p:nvSpPr>
        <p:spPr>
          <a:xfrm>
            <a:off x="4021336" y="6211610"/>
            <a:ext cx="316075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Gestión de autenticación</a:t>
            </a:r>
            <a:endParaRPr lang="en-US" sz="800" dirty="0"/>
          </a:p>
        </p:txBody>
      </p:sp>
      <p:sp>
        <p:nvSpPr>
          <p:cNvPr id="42" name="Text 40"/>
          <p:cNvSpPr/>
          <p:nvPr/>
        </p:nvSpPr>
        <p:spPr>
          <a:xfrm>
            <a:off x="7448550" y="6211610"/>
            <a:ext cx="3160752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sistema debe implementar autenticación segura e integración con proveedores de identidad social (Facebook, Google) y credenciales propias (email y contraseña).</a:t>
            </a:r>
            <a:endParaRPr lang="en-US" sz="800" dirty="0"/>
          </a:p>
        </p:txBody>
      </p:sp>
      <p:sp>
        <p:nvSpPr>
          <p:cNvPr id="43" name="Text 41"/>
          <p:cNvSpPr/>
          <p:nvPr/>
        </p:nvSpPr>
        <p:spPr>
          <a:xfrm>
            <a:off x="10875764" y="6211610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 finales, Equipo IT, Equipo de Seguridad</a:t>
            </a:r>
            <a:endParaRPr lang="en-US" sz="800" dirty="0"/>
          </a:p>
        </p:txBody>
      </p:sp>
      <p:sp>
        <p:nvSpPr>
          <p:cNvPr id="44" name="Shape 42"/>
          <p:cNvSpPr/>
          <p:nvPr/>
        </p:nvSpPr>
        <p:spPr>
          <a:xfrm>
            <a:off x="460653" y="6794063"/>
            <a:ext cx="13709094" cy="6677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590312" y="6879312"/>
            <a:ext cx="316456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RF-08</a:t>
            </a:r>
            <a:endParaRPr lang="en-US" sz="800" dirty="0"/>
          </a:p>
        </p:txBody>
      </p:sp>
      <p:sp>
        <p:nvSpPr>
          <p:cNvPr id="46" name="Text 44"/>
          <p:cNvSpPr/>
          <p:nvPr/>
        </p:nvSpPr>
        <p:spPr>
          <a:xfrm>
            <a:off x="4021336" y="6879312"/>
            <a:ext cx="3160752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Moderación y control de versiones</a:t>
            </a:r>
            <a:endParaRPr lang="en-US" sz="800" dirty="0"/>
          </a:p>
        </p:txBody>
      </p:sp>
      <p:sp>
        <p:nvSpPr>
          <p:cNvPr id="47" name="Text 45"/>
          <p:cNvSpPr/>
          <p:nvPr/>
        </p:nvSpPr>
        <p:spPr>
          <a:xfrm>
            <a:off x="7448550" y="6879312"/>
            <a:ext cx="3160752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sistema debe permitir moderar la información ingresada y gestionar un control de versiones con historial de cambios y opción para deshacer acciones.</a:t>
            </a:r>
            <a:endParaRPr lang="en-US" sz="800" dirty="0"/>
          </a:p>
        </p:txBody>
      </p:sp>
      <p:sp>
        <p:nvSpPr>
          <p:cNvPr id="48" name="Text 46"/>
          <p:cNvSpPr/>
          <p:nvPr/>
        </p:nvSpPr>
        <p:spPr>
          <a:xfrm>
            <a:off x="10875764" y="6879312"/>
            <a:ext cx="3164562" cy="331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Equipo de Seguridad, Usuarios finales, Historiadores, Product Manager (PM)</a:t>
            </a:r>
            <a:endParaRPr lang="en-US" sz="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2201" y="609838"/>
            <a:ext cx="6514028" cy="434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Requerimientos No Funcionales</a:t>
            </a:r>
            <a:endParaRPr lang="en-US" sz="2700" dirty="0"/>
          </a:p>
        </p:txBody>
      </p:sp>
      <p:sp>
        <p:nvSpPr>
          <p:cNvPr id="3" name="Shape 1"/>
          <p:cNvSpPr/>
          <p:nvPr/>
        </p:nvSpPr>
        <p:spPr>
          <a:xfrm>
            <a:off x="462201" y="1308259"/>
            <a:ext cx="13705999" cy="6311503"/>
          </a:xfrm>
          <a:prstGeom prst="roundRect">
            <a:avLst>
              <a:gd name="adj" fmla="val 87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469821" y="1315879"/>
            <a:ext cx="13690759" cy="34266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601861" y="1402675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Código</a:t>
            </a:r>
            <a:endParaRPr lang="en-US" sz="800" dirty="0"/>
          </a:p>
        </p:txBody>
      </p:sp>
      <p:sp>
        <p:nvSpPr>
          <p:cNvPr id="6" name="Text 4"/>
          <p:cNvSpPr/>
          <p:nvPr/>
        </p:nvSpPr>
        <p:spPr>
          <a:xfrm>
            <a:off x="4028361" y="1402675"/>
            <a:ext cx="315098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Nombre del Requerimiento</a:t>
            </a:r>
            <a:endParaRPr lang="en-US" sz="800" dirty="0"/>
          </a:p>
        </p:txBody>
      </p:sp>
      <p:sp>
        <p:nvSpPr>
          <p:cNvPr id="7" name="Text 5"/>
          <p:cNvSpPr/>
          <p:nvPr/>
        </p:nvSpPr>
        <p:spPr>
          <a:xfrm>
            <a:off x="7451050" y="1402675"/>
            <a:ext cx="315098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Detalle</a:t>
            </a:r>
            <a:endParaRPr lang="en-US" sz="800" dirty="0"/>
          </a:p>
        </p:txBody>
      </p:sp>
      <p:sp>
        <p:nvSpPr>
          <p:cNvPr id="8" name="Text 6"/>
          <p:cNvSpPr/>
          <p:nvPr/>
        </p:nvSpPr>
        <p:spPr>
          <a:xfrm>
            <a:off x="10873740" y="1402675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Interesados</a:t>
            </a:r>
            <a:endParaRPr lang="en-US" sz="800" dirty="0"/>
          </a:p>
        </p:txBody>
      </p:sp>
      <p:sp>
        <p:nvSpPr>
          <p:cNvPr id="9" name="Shape 7"/>
          <p:cNvSpPr/>
          <p:nvPr/>
        </p:nvSpPr>
        <p:spPr>
          <a:xfrm>
            <a:off x="469821" y="1658541"/>
            <a:ext cx="13690759" cy="10189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601861" y="1745337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RNF-01</a:t>
            </a:r>
            <a:endParaRPr lang="en-US" sz="800" dirty="0"/>
          </a:p>
        </p:txBody>
      </p:sp>
      <p:sp>
        <p:nvSpPr>
          <p:cNvPr id="11" name="Text 9"/>
          <p:cNvSpPr/>
          <p:nvPr/>
        </p:nvSpPr>
        <p:spPr>
          <a:xfrm>
            <a:off x="4028361" y="1745337"/>
            <a:ext cx="315098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Idoneidad funcional</a:t>
            </a:r>
            <a:endParaRPr lang="en-US" sz="800" dirty="0"/>
          </a:p>
        </p:txBody>
      </p:sp>
      <p:sp>
        <p:nvSpPr>
          <p:cNvPr id="12" name="Text 10"/>
          <p:cNvSpPr/>
          <p:nvPr/>
        </p:nvSpPr>
        <p:spPr>
          <a:xfrm>
            <a:off x="7451050" y="1745337"/>
            <a:ext cx="3150989" cy="845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sistema debe cubrir correctamente la gestión de personas y sus relaciones en el grafo genealógico. Incluye registro, edición, búsqueda por parentesco e importación de datos desde formatos como GEDCOM y plataformas como Facebook. Visualización infinita y clara del árbol genealógico.</a:t>
            </a:r>
            <a:endParaRPr lang="en-US" sz="800" dirty="0"/>
          </a:p>
        </p:txBody>
      </p:sp>
      <p:sp>
        <p:nvSpPr>
          <p:cNvPr id="13" name="Text 11"/>
          <p:cNvSpPr/>
          <p:nvPr/>
        </p:nvSpPr>
        <p:spPr>
          <a:xfrm>
            <a:off x="10873740" y="1745337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 finales, Historiadores, Desarrolladores externos</a:t>
            </a:r>
            <a:endParaRPr lang="en-US" sz="800" dirty="0"/>
          </a:p>
        </p:txBody>
      </p:sp>
      <p:sp>
        <p:nvSpPr>
          <p:cNvPr id="14" name="Shape 12"/>
          <p:cNvSpPr/>
          <p:nvPr/>
        </p:nvSpPr>
        <p:spPr>
          <a:xfrm>
            <a:off x="469821" y="2677478"/>
            <a:ext cx="13690759" cy="68079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601861" y="2764274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RNF-02</a:t>
            </a:r>
            <a:endParaRPr lang="en-US" sz="800" dirty="0"/>
          </a:p>
        </p:txBody>
      </p:sp>
      <p:sp>
        <p:nvSpPr>
          <p:cNvPr id="16" name="Text 14"/>
          <p:cNvSpPr/>
          <p:nvPr/>
        </p:nvSpPr>
        <p:spPr>
          <a:xfrm>
            <a:off x="4028361" y="2764274"/>
            <a:ext cx="315098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Eficiencia de desempeño</a:t>
            </a:r>
            <a:endParaRPr lang="en-US" sz="800" dirty="0"/>
          </a:p>
        </p:txBody>
      </p:sp>
      <p:sp>
        <p:nvSpPr>
          <p:cNvPr id="17" name="Text 15"/>
          <p:cNvSpPr/>
          <p:nvPr/>
        </p:nvSpPr>
        <p:spPr>
          <a:xfrm>
            <a:off x="7451050" y="2764274"/>
            <a:ext cx="3150989" cy="507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Las consultas al grafo deben completarse en menos de 3000 ms (percentil 95). El sistema debe soportar hasta 10,000 RPS durante picos.</a:t>
            </a:r>
            <a:endParaRPr lang="en-US" sz="800" dirty="0"/>
          </a:p>
        </p:txBody>
      </p:sp>
      <p:sp>
        <p:nvSpPr>
          <p:cNvPr id="18" name="Text 16"/>
          <p:cNvSpPr/>
          <p:nvPr/>
        </p:nvSpPr>
        <p:spPr>
          <a:xfrm>
            <a:off x="10873740" y="2764274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 finales, Equipo IT/Operaciones</a:t>
            </a:r>
            <a:endParaRPr lang="en-US" sz="800" dirty="0"/>
          </a:p>
        </p:txBody>
      </p:sp>
      <p:sp>
        <p:nvSpPr>
          <p:cNvPr id="19" name="Shape 17"/>
          <p:cNvSpPr/>
          <p:nvPr/>
        </p:nvSpPr>
        <p:spPr>
          <a:xfrm>
            <a:off x="469821" y="3358277"/>
            <a:ext cx="13690759" cy="68079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601861" y="3445073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RNF-03</a:t>
            </a:r>
            <a:endParaRPr lang="en-US" sz="800" dirty="0"/>
          </a:p>
        </p:txBody>
      </p:sp>
      <p:sp>
        <p:nvSpPr>
          <p:cNvPr id="21" name="Text 19"/>
          <p:cNvSpPr/>
          <p:nvPr/>
        </p:nvSpPr>
        <p:spPr>
          <a:xfrm>
            <a:off x="4028361" y="3445073"/>
            <a:ext cx="315098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Compatibilidad</a:t>
            </a:r>
            <a:endParaRPr lang="en-US" sz="800" dirty="0"/>
          </a:p>
        </p:txBody>
      </p:sp>
      <p:sp>
        <p:nvSpPr>
          <p:cNvPr id="22" name="Text 20"/>
          <p:cNvSpPr/>
          <p:nvPr/>
        </p:nvSpPr>
        <p:spPr>
          <a:xfrm>
            <a:off x="7451050" y="3445073"/>
            <a:ext cx="3150989" cy="507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Integración fluida y sin conflictos con API de Facebook, GEDCOM, CSV y navegadores/plataformas (web, PWA, iOS, Android).</a:t>
            </a:r>
            <a:endParaRPr lang="en-US" sz="800" dirty="0"/>
          </a:p>
        </p:txBody>
      </p:sp>
      <p:sp>
        <p:nvSpPr>
          <p:cNvPr id="23" name="Text 21"/>
          <p:cNvSpPr/>
          <p:nvPr/>
        </p:nvSpPr>
        <p:spPr>
          <a:xfrm>
            <a:off x="10873740" y="3445073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Desarrolladores externos, Equipo IT/Operaciones</a:t>
            </a:r>
            <a:endParaRPr lang="en-US" sz="800" dirty="0"/>
          </a:p>
        </p:txBody>
      </p:sp>
      <p:sp>
        <p:nvSpPr>
          <p:cNvPr id="24" name="Shape 22"/>
          <p:cNvSpPr/>
          <p:nvPr/>
        </p:nvSpPr>
        <p:spPr>
          <a:xfrm>
            <a:off x="469821" y="4039076"/>
            <a:ext cx="13690759" cy="68079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601861" y="4125873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RNF-04</a:t>
            </a:r>
            <a:endParaRPr lang="en-US" sz="800" dirty="0"/>
          </a:p>
        </p:txBody>
      </p:sp>
      <p:sp>
        <p:nvSpPr>
          <p:cNvPr id="26" name="Text 24"/>
          <p:cNvSpPr/>
          <p:nvPr/>
        </p:nvSpPr>
        <p:spPr>
          <a:xfrm>
            <a:off x="4028361" y="4125873"/>
            <a:ext cx="315098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Usabilidad</a:t>
            </a:r>
            <a:endParaRPr lang="en-US" sz="800" dirty="0"/>
          </a:p>
        </p:txBody>
      </p:sp>
      <p:sp>
        <p:nvSpPr>
          <p:cNvPr id="27" name="Text 25"/>
          <p:cNvSpPr/>
          <p:nvPr/>
        </p:nvSpPr>
        <p:spPr>
          <a:xfrm>
            <a:off x="7451050" y="4125873"/>
            <a:ext cx="3150989" cy="507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flujo para agregar/buscar familiares no debe superar 3 clics. La interfaz debe permitir zoom infinito, filtros intuitivos y una visualización clara en web y móviles.</a:t>
            </a:r>
            <a:endParaRPr lang="en-US" sz="800" dirty="0"/>
          </a:p>
        </p:txBody>
      </p:sp>
      <p:sp>
        <p:nvSpPr>
          <p:cNvPr id="28" name="Text 26"/>
          <p:cNvSpPr/>
          <p:nvPr/>
        </p:nvSpPr>
        <p:spPr>
          <a:xfrm>
            <a:off x="10873740" y="4125873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 finales, Equipo UX/UI</a:t>
            </a:r>
            <a:endParaRPr lang="en-US" sz="800" dirty="0"/>
          </a:p>
        </p:txBody>
      </p:sp>
      <p:sp>
        <p:nvSpPr>
          <p:cNvPr id="29" name="Shape 27"/>
          <p:cNvSpPr/>
          <p:nvPr/>
        </p:nvSpPr>
        <p:spPr>
          <a:xfrm>
            <a:off x="469821" y="4719876"/>
            <a:ext cx="13690759" cy="84986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601861" y="4806672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RNF-05</a:t>
            </a:r>
            <a:endParaRPr lang="en-US" sz="800" dirty="0"/>
          </a:p>
        </p:txBody>
      </p:sp>
      <p:sp>
        <p:nvSpPr>
          <p:cNvPr id="31" name="Text 29"/>
          <p:cNvSpPr/>
          <p:nvPr/>
        </p:nvSpPr>
        <p:spPr>
          <a:xfrm>
            <a:off x="4028361" y="4806672"/>
            <a:ext cx="315098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Fiabilidad</a:t>
            </a:r>
            <a:endParaRPr lang="en-US" sz="800" dirty="0"/>
          </a:p>
        </p:txBody>
      </p:sp>
      <p:sp>
        <p:nvSpPr>
          <p:cNvPr id="32" name="Text 30"/>
          <p:cNvSpPr/>
          <p:nvPr/>
        </p:nvSpPr>
        <p:spPr>
          <a:xfrm>
            <a:off x="7451050" y="4806672"/>
            <a:ext cx="3150989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 sistema debe mantener la consistencia del grafo tras caídas o fallos parciales, con recuperación automática sin corrupción de datos. También debe soportar desconexiones de red durante ediciones.</a:t>
            </a:r>
            <a:endParaRPr lang="en-US" sz="800" dirty="0"/>
          </a:p>
        </p:txBody>
      </p:sp>
      <p:sp>
        <p:nvSpPr>
          <p:cNvPr id="33" name="Text 31"/>
          <p:cNvSpPr/>
          <p:nvPr/>
        </p:nvSpPr>
        <p:spPr>
          <a:xfrm>
            <a:off x="10873740" y="4806672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Equipo IT/Operaciones, Historiadores, Equipo QA</a:t>
            </a:r>
            <a:endParaRPr lang="en-US" sz="800" dirty="0"/>
          </a:p>
        </p:txBody>
      </p:sp>
      <p:sp>
        <p:nvSpPr>
          <p:cNvPr id="34" name="Shape 32"/>
          <p:cNvSpPr/>
          <p:nvPr/>
        </p:nvSpPr>
        <p:spPr>
          <a:xfrm>
            <a:off x="469821" y="5569744"/>
            <a:ext cx="13690759" cy="68079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601861" y="5656540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RNF-06</a:t>
            </a:r>
            <a:endParaRPr lang="en-US" sz="800" dirty="0"/>
          </a:p>
        </p:txBody>
      </p:sp>
      <p:sp>
        <p:nvSpPr>
          <p:cNvPr id="36" name="Text 34"/>
          <p:cNvSpPr/>
          <p:nvPr/>
        </p:nvSpPr>
        <p:spPr>
          <a:xfrm>
            <a:off x="4028361" y="5656540"/>
            <a:ext cx="315098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Seguridad</a:t>
            </a:r>
            <a:endParaRPr lang="en-US" sz="800" dirty="0"/>
          </a:p>
        </p:txBody>
      </p:sp>
      <p:sp>
        <p:nvSpPr>
          <p:cNvPr id="37" name="Text 35"/>
          <p:cNvSpPr/>
          <p:nvPr/>
        </p:nvSpPr>
        <p:spPr>
          <a:xfrm>
            <a:off x="7451050" y="5656540"/>
            <a:ext cx="3150989" cy="507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Cumplimiento con GDPR/CCPA. Cifrado en tránsito (TLS) y en reposo, control de acceso por niveles (público/privado) y registro de auditoría de cambios críticos.</a:t>
            </a:r>
            <a:endParaRPr lang="en-US" sz="800" dirty="0"/>
          </a:p>
        </p:txBody>
      </p:sp>
      <p:sp>
        <p:nvSpPr>
          <p:cNvPr id="38" name="Text 36"/>
          <p:cNvSpPr/>
          <p:nvPr/>
        </p:nvSpPr>
        <p:spPr>
          <a:xfrm>
            <a:off x="10873740" y="5656540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Equipo de Seguridad, Usuarios finales</a:t>
            </a:r>
            <a:endParaRPr lang="en-US" sz="800" dirty="0"/>
          </a:p>
        </p:txBody>
      </p:sp>
      <p:sp>
        <p:nvSpPr>
          <p:cNvPr id="39" name="Shape 37"/>
          <p:cNvSpPr/>
          <p:nvPr/>
        </p:nvSpPr>
        <p:spPr>
          <a:xfrm>
            <a:off x="469821" y="6250543"/>
            <a:ext cx="13690759" cy="68079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601861" y="6337340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RNF-07</a:t>
            </a:r>
            <a:endParaRPr lang="en-US" sz="800" dirty="0"/>
          </a:p>
        </p:txBody>
      </p:sp>
      <p:sp>
        <p:nvSpPr>
          <p:cNvPr id="41" name="Text 39"/>
          <p:cNvSpPr/>
          <p:nvPr/>
        </p:nvSpPr>
        <p:spPr>
          <a:xfrm>
            <a:off x="4028361" y="6337340"/>
            <a:ext cx="315098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Mantenibilidad</a:t>
            </a:r>
            <a:endParaRPr lang="en-US" sz="800" dirty="0"/>
          </a:p>
        </p:txBody>
      </p:sp>
      <p:sp>
        <p:nvSpPr>
          <p:cNvPr id="42" name="Text 40"/>
          <p:cNvSpPr/>
          <p:nvPr/>
        </p:nvSpPr>
        <p:spPr>
          <a:xfrm>
            <a:off x="7451050" y="6337340"/>
            <a:ext cx="3150989" cy="507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Arquitectura modular (preferiblemente microservicios). Debe tener pipeline CI/CD con pruebas automatizadas, especialmente para ingestión de nuevas fuentes históricas.</a:t>
            </a:r>
            <a:endParaRPr lang="en-US" sz="800" dirty="0"/>
          </a:p>
        </p:txBody>
      </p:sp>
      <p:sp>
        <p:nvSpPr>
          <p:cNvPr id="43" name="Text 41"/>
          <p:cNvSpPr/>
          <p:nvPr/>
        </p:nvSpPr>
        <p:spPr>
          <a:xfrm>
            <a:off x="10873740" y="6337340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Equipo IT/Operaciones, Equipo QA, Product Manager (PM)</a:t>
            </a:r>
            <a:endParaRPr lang="en-US" sz="800" dirty="0"/>
          </a:p>
        </p:txBody>
      </p:sp>
      <p:sp>
        <p:nvSpPr>
          <p:cNvPr id="44" name="Shape 42"/>
          <p:cNvSpPr/>
          <p:nvPr/>
        </p:nvSpPr>
        <p:spPr>
          <a:xfrm>
            <a:off x="469821" y="6931343"/>
            <a:ext cx="13690759" cy="68079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601861" y="7018139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RNF-08</a:t>
            </a:r>
            <a:endParaRPr lang="en-US" sz="800" dirty="0"/>
          </a:p>
        </p:txBody>
      </p:sp>
      <p:sp>
        <p:nvSpPr>
          <p:cNvPr id="46" name="Text 44"/>
          <p:cNvSpPr/>
          <p:nvPr/>
        </p:nvSpPr>
        <p:spPr>
          <a:xfrm>
            <a:off x="4028361" y="7018139"/>
            <a:ext cx="315098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Portabilidad</a:t>
            </a:r>
            <a:endParaRPr lang="en-US" sz="800" dirty="0"/>
          </a:p>
        </p:txBody>
      </p:sp>
      <p:sp>
        <p:nvSpPr>
          <p:cNvPr id="47" name="Text 45"/>
          <p:cNvSpPr/>
          <p:nvPr/>
        </p:nvSpPr>
        <p:spPr>
          <a:xfrm>
            <a:off x="7451050" y="7018139"/>
            <a:ext cx="3150989" cy="507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Los clientes (SPA, PWA, iOS, Android) deben compartir la mayor parte de la lógica. El backend debe poder migrarse entre nubes (AWS, Azure, GCP) sin retrabajo significativo.</a:t>
            </a:r>
            <a:endParaRPr lang="en-US" sz="800" dirty="0"/>
          </a:p>
        </p:txBody>
      </p:sp>
      <p:sp>
        <p:nvSpPr>
          <p:cNvPr id="48" name="Text 46"/>
          <p:cNvSpPr/>
          <p:nvPr/>
        </p:nvSpPr>
        <p:spPr>
          <a:xfrm>
            <a:off x="10873740" y="7018139"/>
            <a:ext cx="3154799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Equipo IT/Operaciones, Desarrolladores externos</a:t>
            </a:r>
            <a:endParaRPr lang="en-US" sz="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3420" y="544830"/>
            <a:ext cx="6324957" cy="651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Atributos de Calidad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693420" y="1592699"/>
            <a:ext cx="13243560" cy="6094690"/>
          </a:xfrm>
          <a:prstGeom prst="roundRect">
            <a:avLst>
              <a:gd name="adj" fmla="val 136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01040" y="1600319"/>
            <a:ext cx="13228320" cy="75985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899636" y="1726763"/>
            <a:ext cx="922734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Stakeholder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2226231" y="1726763"/>
            <a:ext cx="918924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Funcionalidad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3549015" y="1726763"/>
            <a:ext cx="918924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Desempeño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4871799" y="1726763"/>
            <a:ext cx="918924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Compatibilidad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6194584" y="1726763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Usabilidad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7517368" y="1726763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Fiabilidad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8840153" y="1726763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Seguridad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10162937" y="1726763"/>
            <a:ext cx="918924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Mantenibilidad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11485721" y="1726763"/>
            <a:ext cx="918924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Portabilidad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12808506" y="1726763"/>
            <a:ext cx="92273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</a:t>
            </a:r>
            <a:endParaRPr lang="en-US" sz="1200" dirty="0"/>
          </a:p>
        </p:txBody>
      </p:sp>
      <p:sp>
        <p:nvSpPr>
          <p:cNvPr id="15" name="Shape 13"/>
          <p:cNvSpPr/>
          <p:nvPr/>
        </p:nvSpPr>
        <p:spPr>
          <a:xfrm>
            <a:off x="701040" y="2360176"/>
            <a:ext cx="13228320" cy="75985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899636" y="2486620"/>
            <a:ext cx="922734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Usuarios finales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2226231" y="248662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</a:t>
            </a:r>
            <a:endParaRPr lang="en-US" sz="1200" dirty="0"/>
          </a:p>
        </p:txBody>
      </p:sp>
      <p:sp>
        <p:nvSpPr>
          <p:cNvPr id="18" name="Text 16"/>
          <p:cNvSpPr/>
          <p:nvPr/>
        </p:nvSpPr>
        <p:spPr>
          <a:xfrm>
            <a:off x="3549015" y="248662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25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4871799" y="248662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6194584" y="248662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25</a:t>
            </a:r>
            <a:endParaRPr lang="en-US" sz="1200" dirty="0"/>
          </a:p>
        </p:txBody>
      </p:sp>
      <p:sp>
        <p:nvSpPr>
          <p:cNvPr id="21" name="Text 19"/>
          <p:cNvSpPr/>
          <p:nvPr/>
        </p:nvSpPr>
        <p:spPr>
          <a:xfrm>
            <a:off x="7517368" y="248662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</a:t>
            </a:r>
            <a:endParaRPr lang="en-US" sz="1200" dirty="0"/>
          </a:p>
        </p:txBody>
      </p:sp>
      <p:sp>
        <p:nvSpPr>
          <p:cNvPr id="22" name="Text 20"/>
          <p:cNvSpPr/>
          <p:nvPr/>
        </p:nvSpPr>
        <p:spPr>
          <a:xfrm>
            <a:off x="8840153" y="248662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10162937" y="248662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1200" dirty="0"/>
          </a:p>
        </p:txBody>
      </p:sp>
      <p:sp>
        <p:nvSpPr>
          <p:cNvPr id="24" name="Text 22"/>
          <p:cNvSpPr/>
          <p:nvPr/>
        </p:nvSpPr>
        <p:spPr>
          <a:xfrm>
            <a:off x="11485721" y="248662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1200" dirty="0"/>
          </a:p>
        </p:txBody>
      </p:sp>
      <p:sp>
        <p:nvSpPr>
          <p:cNvPr id="25" name="Text 23"/>
          <p:cNvSpPr/>
          <p:nvPr/>
        </p:nvSpPr>
        <p:spPr>
          <a:xfrm>
            <a:off x="12808506" y="2486620"/>
            <a:ext cx="92273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</a:t>
            </a:r>
            <a:endParaRPr lang="en-US" sz="1200" dirty="0"/>
          </a:p>
        </p:txBody>
      </p:sp>
      <p:sp>
        <p:nvSpPr>
          <p:cNvPr id="26" name="Shape 24"/>
          <p:cNvSpPr/>
          <p:nvPr/>
        </p:nvSpPr>
        <p:spPr>
          <a:xfrm>
            <a:off x="701040" y="3120033"/>
            <a:ext cx="13228320" cy="10133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899636" y="3246477"/>
            <a:ext cx="922734" cy="7604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Historiadores/Voluntarios</a:t>
            </a:r>
            <a:endParaRPr lang="en-US" sz="1200" dirty="0"/>
          </a:p>
        </p:txBody>
      </p:sp>
      <p:sp>
        <p:nvSpPr>
          <p:cNvPr id="28" name="Text 26"/>
          <p:cNvSpPr/>
          <p:nvPr/>
        </p:nvSpPr>
        <p:spPr>
          <a:xfrm>
            <a:off x="2226231" y="324647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</a:t>
            </a:r>
            <a:endParaRPr lang="en-US" sz="1200" dirty="0"/>
          </a:p>
        </p:txBody>
      </p:sp>
      <p:sp>
        <p:nvSpPr>
          <p:cNvPr id="29" name="Text 27"/>
          <p:cNvSpPr/>
          <p:nvPr/>
        </p:nvSpPr>
        <p:spPr>
          <a:xfrm>
            <a:off x="3549015" y="324647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</a:t>
            </a:r>
            <a:endParaRPr lang="en-US" sz="1200" dirty="0"/>
          </a:p>
        </p:txBody>
      </p:sp>
      <p:sp>
        <p:nvSpPr>
          <p:cNvPr id="30" name="Text 28"/>
          <p:cNvSpPr/>
          <p:nvPr/>
        </p:nvSpPr>
        <p:spPr>
          <a:xfrm>
            <a:off x="4871799" y="324647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</a:t>
            </a:r>
            <a:endParaRPr lang="en-US" sz="1200" dirty="0"/>
          </a:p>
        </p:txBody>
      </p:sp>
      <p:sp>
        <p:nvSpPr>
          <p:cNvPr id="31" name="Text 29"/>
          <p:cNvSpPr/>
          <p:nvPr/>
        </p:nvSpPr>
        <p:spPr>
          <a:xfrm>
            <a:off x="6194584" y="324647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</a:t>
            </a:r>
            <a:endParaRPr lang="en-US" sz="1200" dirty="0"/>
          </a:p>
        </p:txBody>
      </p:sp>
      <p:sp>
        <p:nvSpPr>
          <p:cNvPr id="32" name="Text 30"/>
          <p:cNvSpPr/>
          <p:nvPr/>
        </p:nvSpPr>
        <p:spPr>
          <a:xfrm>
            <a:off x="7517368" y="324647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25</a:t>
            </a:r>
            <a:endParaRPr lang="en-US" sz="1200" dirty="0"/>
          </a:p>
        </p:txBody>
      </p:sp>
      <p:sp>
        <p:nvSpPr>
          <p:cNvPr id="33" name="Text 31"/>
          <p:cNvSpPr/>
          <p:nvPr/>
        </p:nvSpPr>
        <p:spPr>
          <a:xfrm>
            <a:off x="8840153" y="324647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34" name="Text 32"/>
          <p:cNvSpPr/>
          <p:nvPr/>
        </p:nvSpPr>
        <p:spPr>
          <a:xfrm>
            <a:off x="10162937" y="324647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35" name="Text 33"/>
          <p:cNvSpPr/>
          <p:nvPr/>
        </p:nvSpPr>
        <p:spPr>
          <a:xfrm>
            <a:off x="11485721" y="324647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36" name="Text 34"/>
          <p:cNvSpPr/>
          <p:nvPr/>
        </p:nvSpPr>
        <p:spPr>
          <a:xfrm>
            <a:off x="12808506" y="3246477"/>
            <a:ext cx="92273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</a:t>
            </a:r>
            <a:endParaRPr lang="en-US" sz="1200" dirty="0"/>
          </a:p>
        </p:txBody>
      </p:sp>
      <p:sp>
        <p:nvSpPr>
          <p:cNvPr id="37" name="Shape 35"/>
          <p:cNvSpPr/>
          <p:nvPr/>
        </p:nvSpPr>
        <p:spPr>
          <a:xfrm>
            <a:off x="701040" y="4133374"/>
            <a:ext cx="13228320" cy="10133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899636" y="4259818"/>
            <a:ext cx="922734" cy="7604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Desarrolladores externos</a:t>
            </a:r>
            <a:endParaRPr lang="en-US" sz="1200" dirty="0"/>
          </a:p>
        </p:txBody>
      </p:sp>
      <p:sp>
        <p:nvSpPr>
          <p:cNvPr id="39" name="Text 37"/>
          <p:cNvSpPr/>
          <p:nvPr/>
        </p:nvSpPr>
        <p:spPr>
          <a:xfrm>
            <a:off x="2226231" y="4259818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25</a:t>
            </a:r>
            <a:endParaRPr lang="en-US" sz="1200" dirty="0"/>
          </a:p>
        </p:txBody>
      </p:sp>
      <p:sp>
        <p:nvSpPr>
          <p:cNvPr id="40" name="Text 38"/>
          <p:cNvSpPr/>
          <p:nvPr/>
        </p:nvSpPr>
        <p:spPr>
          <a:xfrm>
            <a:off x="3549015" y="4259818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</a:t>
            </a:r>
            <a:endParaRPr lang="en-US" sz="1200" dirty="0"/>
          </a:p>
        </p:txBody>
      </p:sp>
      <p:sp>
        <p:nvSpPr>
          <p:cNvPr id="41" name="Text 39"/>
          <p:cNvSpPr/>
          <p:nvPr/>
        </p:nvSpPr>
        <p:spPr>
          <a:xfrm>
            <a:off x="4871799" y="4259818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</a:t>
            </a:r>
            <a:endParaRPr lang="en-US" sz="1200" dirty="0"/>
          </a:p>
        </p:txBody>
      </p:sp>
      <p:sp>
        <p:nvSpPr>
          <p:cNvPr id="42" name="Text 40"/>
          <p:cNvSpPr/>
          <p:nvPr/>
        </p:nvSpPr>
        <p:spPr>
          <a:xfrm>
            <a:off x="6194584" y="4259818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43" name="Text 41"/>
          <p:cNvSpPr/>
          <p:nvPr/>
        </p:nvSpPr>
        <p:spPr>
          <a:xfrm>
            <a:off x="7517368" y="4259818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</a:t>
            </a:r>
            <a:endParaRPr lang="en-US" sz="1200" dirty="0"/>
          </a:p>
        </p:txBody>
      </p:sp>
      <p:sp>
        <p:nvSpPr>
          <p:cNvPr id="44" name="Text 42"/>
          <p:cNvSpPr/>
          <p:nvPr/>
        </p:nvSpPr>
        <p:spPr>
          <a:xfrm>
            <a:off x="8840153" y="4259818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</a:t>
            </a:r>
            <a:endParaRPr lang="en-US" sz="1200" dirty="0"/>
          </a:p>
        </p:txBody>
      </p:sp>
      <p:sp>
        <p:nvSpPr>
          <p:cNvPr id="45" name="Text 43"/>
          <p:cNvSpPr/>
          <p:nvPr/>
        </p:nvSpPr>
        <p:spPr>
          <a:xfrm>
            <a:off x="10162937" y="4259818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46" name="Text 44"/>
          <p:cNvSpPr/>
          <p:nvPr/>
        </p:nvSpPr>
        <p:spPr>
          <a:xfrm>
            <a:off x="11485721" y="4259818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</a:t>
            </a:r>
            <a:endParaRPr lang="en-US" sz="1200" dirty="0"/>
          </a:p>
        </p:txBody>
      </p:sp>
      <p:sp>
        <p:nvSpPr>
          <p:cNvPr id="47" name="Text 45"/>
          <p:cNvSpPr/>
          <p:nvPr/>
        </p:nvSpPr>
        <p:spPr>
          <a:xfrm>
            <a:off x="12808506" y="4259818"/>
            <a:ext cx="92273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</a:t>
            </a:r>
            <a:endParaRPr lang="en-US" sz="1200" dirty="0"/>
          </a:p>
        </p:txBody>
      </p:sp>
      <p:sp>
        <p:nvSpPr>
          <p:cNvPr id="48" name="Shape 46"/>
          <p:cNvSpPr/>
          <p:nvPr/>
        </p:nvSpPr>
        <p:spPr>
          <a:xfrm>
            <a:off x="701040" y="5146715"/>
            <a:ext cx="13228320" cy="10133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9" name="Text 47"/>
          <p:cNvSpPr/>
          <p:nvPr/>
        </p:nvSpPr>
        <p:spPr>
          <a:xfrm>
            <a:off x="899636" y="5273159"/>
            <a:ext cx="922734" cy="7604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Equipo IT / Operaciones</a:t>
            </a:r>
            <a:endParaRPr lang="en-US" sz="1200" dirty="0"/>
          </a:p>
        </p:txBody>
      </p:sp>
      <p:sp>
        <p:nvSpPr>
          <p:cNvPr id="50" name="Text 48"/>
          <p:cNvSpPr/>
          <p:nvPr/>
        </p:nvSpPr>
        <p:spPr>
          <a:xfrm>
            <a:off x="2226231" y="5273159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</a:t>
            </a:r>
            <a:endParaRPr lang="en-US" sz="1200" dirty="0"/>
          </a:p>
        </p:txBody>
      </p:sp>
      <p:sp>
        <p:nvSpPr>
          <p:cNvPr id="51" name="Text 49"/>
          <p:cNvSpPr/>
          <p:nvPr/>
        </p:nvSpPr>
        <p:spPr>
          <a:xfrm>
            <a:off x="3549015" y="5273159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</a:t>
            </a:r>
            <a:endParaRPr lang="en-US" sz="1200" dirty="0"/>
          </a:p>
        </p:txBody>
      </p:sp>
      <p:sp>
        <p:nvSpPr>
          <p:cNvPr id="52" name="Text 50"/>
          <p:cNvSpPr/>
          <p:nvPr/>
        </p:nvSpPr>
        <p:spPr>
          <a:xfrm>
            <a:off x="4871799" y="5273159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</a:t>
            </a:r>
            <a:endParaRPr lang="en-US" sz="1200" dirty="0"/>
          </a:p>
        </p:txBody>
      </p:sp>
      <p:sp>
        <p:nvSpPr>
          <p:cNvPr id="53" name="Text 51"/>
          <p:cNvSpPr/>
          <p:nvPr/>
        </p:nvSpPr>
        <p:spPr>
          <a:xfrm>
            <a:off x="6194584" y="5273159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54" name="Text 52"/>
          <p:cNvSpPr/>
          <p:nvPr/>
        </p:nvSpPr>
        <p:spPr>
          <a:xfrm>
            <a:off x="7517368" y="5273159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25</a:t>
            </a:r>
            <a:endParaRPr lang="en-US" sz="1200" dirty="0"/>
          </a:p>
        </p:txBody>
      </p:sp>
      <p:sp>
        <p:nvSpPr>
          <p:cNvPr id="55" name="Text 53"/>
          <p:cNvSpPr/>
          <p:nvPr/>
        </p:nvSpPr>
        <p:spPr>
          <a:xfrm>
            <a:off x="8840153" y="5273159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</a:t>
            </a:r>
            <a:endParaRPr lang="en-US" sz="1200" dirty="0"/>
          </a:p>
        </p:txBody>
      </p:sp>
      <p:sp>
        <p:nvSpPr>
          <p:cNvPr id="56" name="Text 54"/>
          <p:cNvSpPr/>
          <p:nvPr/>
        </p:nvSpPr>
        <p:spPr>
          <a:xfrm>
            <a:off x="10162937" y="5273159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</a:t>
            </a:r>
            <a:endParaRPr lang="en-US" sz="1200" dirty="0"/>
          </a:p>
        </p:txBody>
      </p:sp>
      <p:sp>
        <p:nvSpPr>
          <p:cNvPr id="57" name="Text 55"/>
          <p:cNvSpPr/>
          <p:nvPr/>
        </p:nvSpPr>
        <p:spPr>
          <a:xfrm>
            <a:off x="11485721" y="5273159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58" name="Text 56"/>
          <p:cNvSpPr/>
          <p:nvPr/>
        </p:nvSpPr>
        <p:spPr>
          <a:xfrm>
            <a:off x="12808506" y="5273159"/>
            <a:ext cx="92273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</a:t>
            </a:r>
            <a:endParaRPr lang="en-US" sz="1200" dirty="0"/>
          </a:p>
        </p:txBody>
      </p:sp>
      <p:sp>
        <p:nvSpPr>
          <p:cNvPr id="59" name="Shape 57"/>
          <p:cNvSpPr/>
          <p:nvPr/>
        </p:nvSpPr>
        <p:spPr>
          <a:xfrm>
            <a:off x="701040" y="6160056"/>
            <a:ext cx="13228320" cy="75985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60" name="Text 58"/>
          <p:cNvSpPr/>
          <p:nvPr/>
        </p:nvSpPr>
        <p:spPr>
          <a:xfrm>
            <a:off x="899636" y="6286500"/>
            <a:ext cx="922734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Equipo de Seguridad</a:t>
            </a:r>
            <a:endParaRPr lang="en-US" sz="1200" dirty="0"/>
          </a:p>
        </p:txBody>
      </p:sp>
      <p:sp>
        <p:nvSpPr>
          <p:cNvPr id="61" name="Text 59"/>
          <p:cNvSpPr/>
          <p:nvPr/>
        </p:nvSpPr>
        <p:spPr>
          <a:xfrm>
            <a:off x="2226231" y="628650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62" name="Text 60"/>
          <p:cNvSpPr/>
          <p:nvPr/>
        </p:nvSpPr>
        <p:spPr>
          <a:xfrm>
            <a:off x="3549015" y="628650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63" name="Text 61"/>
          <p:cNvSpPr/>
          <p:nvPr/>
        </p:nvSpPr>
        <p:spPr>
          <a:xfrm>
            <a:off x="4871799" y="628650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64" name="Text 62"/>
          <p:cNvSpPr/>
          <p:nvPr/>
        </p:nvSpPr>
        <p:spPr>
          <a:xfrm>
            <a:off x="6194584" y="628650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</a:t>
            </a:r>
            <a:endParaRPr lang="en-US" sz="1200" dirty="0"/>
          </a:p>
        </p:txBody>
      </p:sp>
      <p:sp>
        <p:nvSpPr>
          <p:cNvPr id="65" name="Text 63"/>
          <p:cNvSpPr/>
          <p:nvPr/>
        </p:nvSpPr>
        <p:spPr>
          <a:xfrm>
            <a:off x="7517368" y="628650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</a:t>
            </a:r>
            <a:endParaRPr lang="en-US" sz="1200" dirty="0"/>
          </a:p>
        </p:txBody>
      </p:sp>
      <p:sp>
        <p:nvSpPr>
          <p:cNvPr id="66" name="Text 64"/>
          <p:cNvSpPr/>
          <p:nvPr/>
        </p:nvSpPr>
        <p:spPr>
          <a:xfrm>
            <a:off x="8840153" y="628650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60</a:t>
            </a:r>
            <a:endParaRPr lang="en-US" sz="1200" dirty="0"/>
          </a:p>
        </p:txBody>
      </p:sp>
      <p:sp>
        <p:nvSpPr>
          <p:cNvPr id="67" name="Text 65"/>
          <p:cNvSpPr/>
          <p:nvPr/>
        </p:nvSpPr>
        <p:spPr>
          <a:xfrm>
            <a:off x="10162937" y="628650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1200" dirty="0"/>
          </a:p>
        </p:txBody>
      </p:sp>
      <p:sp>
        <p:nvSpPr>
          <p:cNvPr id="68" name="Text 66"/>
          <p:cNvSpPr/>
          <p:nvPr/>
        </p:nvSpPr>
        <p:spPr>
          <a:xfrm>
            <a:off x="11485721" y="6286500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1200" dirty="0"/>
          </a:p>
        </p:txBody>
      </p:sp>
      <p:sp>
        <p:nvSpPr>
          <p:cNvPr id="69" name="Text 67"/>
          <p:cNvSpPr/>
          <p:nvPr/>
        </p:nvSpPr>
        <p:spPr>
          <a:xfrm>
            <a:off x="12808506" y="6286500"/>
            <a:ext cx="92273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</a:t>
            </a:r>
            <a:endParaRPr lang="en-US" sz="1200" dirty="0"/>
          </a:p>
        </p:txBody>
      </p:sp>
      <p:sp>
        <p:nvSpPr>
          <p:cNvPr id="70" name="Shape 68"/>
          <p:cNvSpPr/>
          <p:nvPr/>
        </p:nvSpPr>
        <p:spPr>
          <a:xfrm>
            <a:off x="701040" y="6919913"/>
            <a:ext cx="13228320" cy="75985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1" name="Text 69"/>
          <p:cNvSpPr/>
          <p:nvPr/>
        </p:nvSpPr>
        <p:spPr>
          <a:xfrm>
            <a:off x="899636" y="7046357"/>
            <a:ext cx="922734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Atributo </a:t>
            </a:r>
            <a:endParaRPr lang="en-US" sz="1200" dirty="0"/>
          </a:p>
        </p:txBody>
      </p:sp>
      <p:sp>
        <p:nvSpPr>
          <p:cNvPr id="72" name="Text 70"/>
          <p:cNvSpPr/>
          <p:nvPr/>
        </p:nvSpPr>
        <p:spPr>
          <a:xfrm>
            <a:off x="2226231" y="704635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16</a:t>
            </a:r>
            <a:endParaRPr lang="en-US" sz="1200" dirty="0"/>
          </a:p>
        </p:txBody>
      </p:sp>
      <p:sp>
        <p:nvSpPr>
          <p:cNvPr id="73" name="Text 71"/>
          <p:cNvSpPr/>
          <p:nvPr/>
        </p:nvSpPr>
        <p:spPr>
          <a:xfrm>
            <a:off x="3549015" y="704635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</a:t>
            </a:r>
            <a:endParaRPr lang="en-US" sz="1200" dirty="0"/>
          </a:p>
        </p:txBody>
      </p:sp>
      <p:sp>
        <p:nvSpPr>
          <p:cNvPr id="74" name="Text 72"/>
          <p:cNvSpPr/>
          <p:nvPr/>
        </p:nvSpPr>
        <p:spPr>
          <a:xfrm>
            <a:off x="4871799" y="704635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12</a:t>
            </a:r>
            <a:endParaRPr lang="en-US" sz="1200" dirty="0"/>
          </a:p>
        </p:txBody>
      </p:sp>
      <p:sp>
        <p:nvSpPr>
          <p:cNvPr id="75" name="Text 73"/>
          <p:cNvSpPr/>
          <p:nvPr/>
        </p:nvSpPr>
        <p:spPr>
          <a:xfrm>
            <a:off x="6194584" y="704635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12</a:t>
            </a:r>
            <a:endParaRPr lang="en-US" sz="1200" dirty="0"/>
          </a:p>
        </p:txBody>
      </p:sp>
      <p:sp>
        <p:nvSpPr>
          <p:cNvPr id="76" name="Text 74"/>
          <p:cNvSpPr/>
          <p:nvPr/>
        </p:nvSpPr>
        <p:spPr>
          <a:xfrm>
            <a:off x="7517368" y="704635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17</a:t>
            </a:r>
            <a:endParaRPr lang="en-US" sz="1200" dirty="0"/>
          </a:p>
        </p:txBody>
      </p:sp>
      <p:sp>
        <p:nvSpPr>
          <p:cNvPr id="77" name="Text 75"/>
          <p:cNvSpPr/>
          <p:nvPr/>
        </p:nvSpPr>
        <p:spPr>
          <a:xfrm>
            <a:off x="8840153" y="704635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18</a:t>
            </a:r>
            <a:endParaRPr lang="en-US" sz="1200" dirty="0"/>
          </a:p>
        </p:txBody>
      </p:sp>
      <p:sp>
        <p:nvSpPr>
          <p:cNvPr id="78" name="Text 76"/>
          <p:cNvSpPr/>
          <p:nvPr/>
        </p:nvSpPr>
        <p:spPr>
          <a:xfrm>
            <a:off x="10162937" y="704635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5,2</a:t>
            </a:r>
            <a:endParaRPr lang="en-US" sz="1200" dirty="0"/>
          </a:p>
        </p:txBody>
      </p:sp>
      <p:sp>
        <p:nvSpPr>
          <p:cNvPr id="79" name="Text 77"/>
          <p:cNvSpPr/>
          <p:nvPr/>
        </p:nvSpPr>
        <p:spPr>
          <a:xfrm>
            <a:off x="11485721" y="7046357"/>
            <a:ext cx="91892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4,8</a:t>
            </a:r>
            <a:endParaRPr lang="en-US" sz="1200" dirty="0"/>
          </a:p>
        </p:txBody>
      </p:sp>
      <p:sp>
        <p:nvSpPr>
          <p:cNvPr id="80" name="Text 78"/>
          <p:cNvSpPr/>
          <p:nvPr/>
        </p:nvSpPr>
        <p:spPr>
          <a:xfrm>
            <a:off x="12808506" y="7046357"/>
            <a:ext cx="92273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6137" y="413385"/>
            <a:ext cx="5561528" cy="494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Drivers arquitectónicos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26137" y="1208484"/>
            <a:ext cx="13578126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526137" y="1618059"/>
            <a:ext cx="13578126" cy="6203156"/>
          </a:xfrm>
          <a:prstGeom prst="roundRect">
            <a:avLst>
              <a:gd name="adj" fmla="val 101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33757" y="1625679"/>
            <a:ext cx="13562886" cy="5803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684371" y="1723430"/>
            <a:ext cx="13910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RNF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2383512" y="1723430"/>
            <a:ext cx="2291834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Descripción</a:t>
            </a: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4983480" y="1723430"/>
            <a:ext cx="3534132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Métrica</a:t>
            </a:r>
            <a:endParaRPr lang="en-US" sz="900" dirty="0"/>
          </a:p>
        </p:txBody>
      </p:sp>
      <p:sp>
        <p:nvSpPr>
          <p:cNvPr id="9" name="Text 7"/>
          <p:cNvSpPr/>
          <p:nvPr/>
        </p:nvSpPr>
        <p:spPr>
          <a:xfrm>
            <a:off x="8825746" y="1723430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Impacto (1-3)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10181987" y="1723430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Dificultad (1-3)</a:t>
            </a:r>
            <a:endParaRPr lang="en-US" sz="900" dirty="0"/>
          </a:p>
        </p:txBody>
      </p:sp>
      <p:sp>
        <p:nvSpPr>
          <p:cNvPr id="11" name="Text 9"/>
          <p:cNvSpPr/>
          <p:nvPr/>
        </p:nvSpPr>
        <p:spPr>
          <a:xfrm>
            <a:off x="11538228" y="1723430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Peso (%)</a:t>
            </a:r>
            <a:endParaRPr lang="en-US" sz="900" dirty="0"/>
          </a:p>
        </p:txBody>
      </p:sp>
      <p:sp>
        <p:nvSpPr>
          <p:cNvPr id="12" name="Text 10"/>
          <p:cNvSpPr/>
          <p:nvPr/>
        </p:nvSpPr>
        <p:spPr>
          <a:xfrm>
            <a:off x="12894469" y="1723430"/>
            <a:ext cx="1051917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Valor = (I + D) × Peso</a:t>
            </a:r>
            <a:endParaRPr lang="en-US" sz="900" dirty="0"/>
          </a:p>
        </p:txBody>
      </p:sp>
      <p:sp>
        <p:nvSpPr>
          <p:cNvPr id="13" name="Shape 11"/>
          <p:cNvSpPr/>
          <p:nvPr/>
        </p:nvSpPr>
        <p:spPr>
          <a:xfrm>
            <a:off x="533757" y="2205990"/>
            <a:ext cx="13562886" cy="7727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684371" y="2303740"/>
            <a:ext cx="13910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Idoneidad funcional</a:t>
            </a:r>
            <a:endParaRPr lang="en-US" sz="900" dirty="0"/>
          </a:p>
        </p:txBody>
      </p:sp>
      <p:sp>
        <p:nvSpPr>
          <p:cNvPr id="15" name="Text 13"/>
          <p:cNvSpPr/>
          <p:nvPr/>
        </p:nvSpPr>
        <p:spPr>
          <a:xfrm>
            <a:off x="2383512" y="2303740"/>
            <a:ext cx="2291834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Gestión de personas, relaciones, importación GEDCOM/Facebook, visualización infinita.</a:t>
            </a:r>
            <a:endParaRPr lang="en-US" sz="900" dirty="0"/>
          </a:p>
        </p:txBody>
      </p:sp>
      <p:sp>
        <p:nvSpPr>
          <p:cNvPr id="16" name="Text 14"/>
          <p:cNvSpPr/>
          <p:nvPr/>
        </p:nvSpPr>
        <p:spPr>
          <a:xfrm>
            <a:off x="4983480" y="2303740"/>
            <a:ext cx="2177891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95% funcionalidades clave cubiertas; Tasa de éxito en pruebas.</a:t>
            </a:r>
            <a:endParaRPr lang="en-US" sz="900" dirty="0"/>
          </a:p>
        </p:txBody>
      </p:sp>
      <p:sp>
        <p:nvSpPr>
          <p:cNvPr id="17" name="Text 15"/>
          <p:cNvSpPr/>
          <p:nvPr/>
        </p:nvSpPr>
        <p:spPr>
          <a:xfrm>
            <a:off x="7469505" y="2303740"/>
            <a:ext cx="240434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900" dirty="0"/>
          </a:p>
        </p:txBody>
      </p:sp>
      <p:sp>
        <p:nvSpPr>
          <p:cNvPr id="18" name="Text 16"/>
          <p:cNvSpPr/>
          <p:nvPr/>
        </p:nvSpPr>
        <p:spPr>
          <a:xfrm>
            <a:off x="10181987" y="2303740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900" dirty="0"/>
          </a:p>
        </p:txBody>
      </p:sp>
      <p:sp>
        <p:nvSpPr>
          <p:cNvPr id="19" name="Text 17"/>
          <p:cNvSpPr/>
          <p:nvPr/>
        </p:nvSpPr>
        <p:spPr>
          <a:xfrm>
            <a:off x="11538228" y="2303740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16%</a:t>
            </a:r>
            <a:endParaRPr lang="en-US" sz="900" dirty="0"/>
          </a:p>
        </p:txBody>
      </p:sp>
      <p:sp>
        <p:nvSpPr>
          <p:cNvPr id="20" name="Text 18"/>
          <p:cNvSpPr/>
          <p:nvPr/>
        </p:nvSpPr>
        <p:spPr>
          <a:xfrm>
            <a:off x="12894469" y="2303740"/>
            <a:ext cx="105191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0,8</a:t>
            </a:r>
            <a:endParaRPr lang="en-US" sz="900" dirty="0"/>
          </a:p>
        </p:txBody>
      </p:sp>
      <p:sp>
        <p:nvSpPr>
          <p:cNvPr id="21" name="Shape 19"/>
          <p:cNvSpPr/>
          <p:nvPr/>
        </p:nvSpPr>
        <p:spPr>
          <a:xfrm>
            <a:off x="533757" y="2978706"/>
            <a:ext cx="13562886" cy="5803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684371" y="3076456"/>
            <a:ext cx="1391007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Eficiencia de desempeño</a:t>
            </a:r>
            <a:endParaRPr lang="en-US" sz="900" dirty="0"/>
          </a:p>
        </p:txBody>
      </p:sp>
      <p:sp>
        <p:nvSpPr>
          <p:cNvPr id="23" name="Text 21"/>
          <p:cNvSpPr/>
          <p:nvPr/>
        </p:nvSpPr>
        <p:spPr>
          <a:xfrm>
            <a:off x="2383512" y="3076456"/>
            <a:ext cx="2291834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Consultas rápidas al grafo; soporte de 10,000 RPS en picos.</a:t>
            </a:r>
            <a:endParaRPr lang="en-US" sz="900" dirty="0"/>
          </a:p>
        </p:txBody>
      </p:sp>
      <p:sp>
        <p:nvSpPr>
          <p:cNvPr id="24" name="Text 22"/>
          <p:cNvSpPr/>
          <p:nvPr/>
        </p:nvSpPr>
        <p:spPr>
          <a:xfrm>
            <a:off x="4983480" y="3076456"/>
            <a:ext cx="2177891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p95 &lt; 3000ms; pruebas de carga.</a:t>
            </a:r>
            <a:endParaRPr lang="en-US" sz="900" dirty="0"/>
          </a:p>
        </p:txBody>
      </p:sp>
      <p:sp>
        <p:nvSpPr>
          <p:cNvPr id="25" name="Text 23"/>
          <p:cNvSpPr/>
          <p:nvPr/>
        </p:nvSpPr>
        <p:spPr>
          <a:xfrm>
            <a:off x="7469505" y="3076456"/>
            <a:ext cx="240434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900" dirty="0"/>
          </a:p>
        </p:txBody>
      </p:sp>
      <p:sp>
        <p:nvSpPr>
          <p:cNvPr id="26" name="Text 24"/>
          <p:cNvSpPr/>
          <p:nvPr/>
        </p:nvSpPr>
        <p:spPr>
          <a:xfrm>
            <a:off x="10181987" y="3076456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900" dirty="0"/>
          </a:p>
        </p:txBody>
      </p:sp>
      <p:sp>
        <p:nvSpPr>
          <p:cNvPr id="27" name="Text 25"/>
          <p:cNvSpPr/>
          <p:nvPr/>
        </p:nvSpPr>
        <p:spPr>
          <a:xfrm>
            <a:off x="11538228" y="3076456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</a:t>
            </a:r>
            <a:endParaRPr lang="en-US" sz="900" dirty="0"/>
          </a:p>
        </p:txBody>
      </p:sp>
      <p:sp>
        <p:nvSpPr>
          <p:cNvPr id="28" name="Text 26"/>
          <p:cNvSpPr/>
          <p:nvPr/>
        </p:nvSpPr>
        <p:spPr>
          <a:xfrm>
            <a:off x="12894469" y="3076456"/>
            <a:ext cx="105191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0,9</a:t>
            </a:r>
            <a:endParaRPr lang="en-US" sz="900" dirty="0"/>
          </a:p>
        </p:txBody>
      </p:sp>
      <p:sp>
        <p:nvSpPr>
          <p:cNvPr id="29" name="Shape 27"/>
          <p:cNvSpPr/>
          <p:nvPr/>
        </p:nvSpPr>
        <p:spPr>
          <a:xfrm>
            <a:off x="533757" y="3559016"/>
            <a:ext cx="13562886" cy="7727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684371" y="3656767"/>
            <a:ext cx="13910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Compatibilidad</a:t>
            </a:r>
            <a:endParaRPr lang="en-US" sz="900" dirty="0"/>
          </a:p>
        </p:txBody>
      </p:sp>
      <p:sp>
        <p:nvSpPr>
          <p:cNvPr id="31" name="Text 29"/>
          <p:cNvSpPr/>
          <p:nvPr/>
        </p:nvSpPr>
        <p:spPr>
          <a:xfrm>
            <a:off x="2383512" y="3656767"/>
            <a:ext cx="2291834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Integración con APIs/formatos y compatibilidad cross-platform.</a:t>
            </a:r>
            <a:endParaRPr lang="en-US" sz="900" dirty="0"/>
          </a:p>
        </p:txBody>
      </p:sp>
      <p:sp>
        <p:nvSpPr>
          <p:cNvPr id="32" name="Text 30"/>
          <p:cNvSpPr/>
          <p:nvPr/>
        </p:nvSpPr>
        <p:spPr>
          <a:xfrm>
            <a:off x="4983480" y="3656767"/>
            <a:ext cx="2177891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Pruebas superadas; importaciones/exportaciones sin errores.</a:t>
            </a:r>
            <a:endParaRPr lang="en-US" sz="900" dirty="0"/>
          </a:p>
        </p:txBody>
      </p:sp>
      <p:sp>
        <p:nvSpPr>
          <p:cNvPr id="33" name="Text 31"/>
          <p:cNvSpPr/>
          <p:nvPr/>
        </p:nvSpPr>
        <p:spPr>
          <a:xfrm>
            <a:off x="7469505" y="3656767"/>
            <a:ext cx="240434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900" dirty="0"/>
          </a:p>
        </p:txBody>
      </p:sp>
      <p:sp>
        <p:nvSpPr>
          <p:cNvPr id="34" name="Text 32"/>
          <p:cNvSpPr/>
          <p:nvPr/>
        </p:nvSpPr>
        <p:spPr>
          <a:xfrm>
            <a:off x="10181987" y="3656767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900" dirty="0"/>
          </a:p>
        </p:txBody>
      </p:sp>
      <p:sp>
        <p:nvSpPr>
          <p:cNvPr id="35" name="Text 33"/>
          <p:cNvSpPr/>
          <p:nvPr/>
        </p:nvSpPr>
        <p:spPr>
          <a:xfrm>
            <a:off x="11538228" y="3656767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12%</a:t>
            </a:r>
            <a:endParaRPr lang="en-US" sz="900" dirty="0"/>
          </a:p>
        </p:txBody>
      </p:sp>
      <p:sp>
        <p:nvSpPr>
          <p:cNvPr id="36" name="Text 34"/>
          <p:cNvSpPr/>
          <p:nvPr/>
        </p:nvSpPr>
        <p:spPr>
          <a:xfrm>
            <a:off x="12894469" y="3656767"/>
            <a:ext cx="105191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0,48</a:t>
            </a:r>
            <a:endParaRPr lang="en-US" sz="900" dirty="0"/>
          </a:p>
        </p:txBody>
      </p:sp>
      <p:sp>
        <p:nvSpPr>
          <p:cNvPr id="37" name="Shape 35"/>
          <p:cNvSpPr/>
          <p:nvPr/>
        </p:nvSpPr>
        <p:spPr>
          <a:xfrm>
            <a:off x="533757" y="4331732"/>
            <a:ext cx="13562886" cy="5803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684371" y="4429482"/>
            <a:ext cx="13910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Usabilidad</a:t>
            </a:r>
            <a:endParaRPr lang="en-US" sz="900" dirty="0"/>
          </a:p>
        </p:txBody>
      </p:sp>
      <p:sp>
        <p:nvSpPr>
          <p:cNvPr id="39" name="Text 37"/>
          <p:cNvSpPr/>
          <p:nvPr/>
        </p:nvSpPr>
        <p:spPr>
          <a:xfrm>
            <a:off x="2383512" y="4429482"/>
            <a:ext cx="2291834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Flujo en ≤ 3 clics, navegación clara y filtros intuitivos.</a:t>
            </a:r>
            <a:endParaRPr lang="en-US" sz="900" dirty="0"/>
          </a:p>
        </p:txBody>
      </p:sp>
      <p:sp>
        <p:nvSpPr>
          <p:cNvPr id="40" name="Text 38"/>
          <p:cNvSpPr/>
          <p:nvPr/>
        </p:nvSpPr>
        <p:spPr>
          <a:xfrm>
            <a:off x="4983480" y="4429482"/>
            <a:ext cx="2177891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Tareas clave ≤ 3 clics; encuesta SUS &gt; 8.</a:t>
            </a:r>
            <a:endParaRPr lang="en-US" sz="900" dirty="0"/>
          </a:p>
        </p:txBody>
      </p:sp>
      <p:sp>
        <p:nvSpPr>
          <p:cNvPr id="41" name="Text 39"/>
          <p:cNvSpPr/>
          <p:nvPr/>
        </p:nvSpPr>
        <p:spPr>
          <a:xfrm>
            <a:off x="7469505" y="4429482"/>
            <a:ext cx="240434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900" dirty="0"/>
          </a:p>
        </p:txBody>
      </p:sp>
      <p:sp>
        <p:nvSpPr>
          <p:cNvPr id="42" name="Text 40"/>
          <p:cNvSpPr/>
          <p:nvPr/>
        </p:nvSpPr>
        <p:spPr>
          <a:xfrm>
            <a:off x="10181987" y="4429482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900" dirty="0"/>
          </a:p>
        </p:txBody>
      </p:sp>
      <p:sp>
        <p:nvSpPr>
          <p:cNvPr id="43" name="Text 41"/>
          <p:cNvSpPr/>
          <p:nvPr/>
        </p:nvSpPr>
        <p:spPr>
          <a:xfrm>
            <a:off x="11538228" y="4429482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12%</a:t>
            </a:r>
            <a:endParaRPr lang="en-US" sz="900" dirty="0"/>
          </a:p>
        </p:txBody>
      </p:sp>
      <p:sp>
        <p:nvSpPr>
          <p:cNvPr id="44" name="Text 42"/>
          <p:cNvSpPr/>
          <p:nvPr/>
        </p:nvSpPr>
        <p:spPr>
          <a:xfrm>
            <a:off x="12894469" y="4429482"/>
            <a:ext cx="105191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0,6</a:t>
            </a:r>
            <a:endParaRPr lang="en-US" sz="900" dirty="0"/>
          </a:p>
        </p:txBody>
      </p:sp>
      <p:sp>
        <p:nvSpPr>
          <p:cNvPr id="45" name="Shape 43"/>
          <p:cNvSpPr/>
          <p:nvPr/>
        </p:nvSpPr>
        <p:spPr>
          <a:xfrm>
            <a:off x="533757" y="4912043"/>
            <a:ext cx="13562886" cy="5803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684371" y="5009793"/>
            <a:ext cx="13910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Fiabilidad</a:t>
            </a:r>
            <a:endParaRPr lang="en-US" sz="900" dirty="0"/>
          </a:p>
        </p:txBody>
      </p:sp>
      <p:sp>
        <p:nvSpPr>
          <p:cNvPr id="47" name="Text 45"/>
          <p:cNvSpPr/>
          <p:nvPr/>
        </p:nvSpPr>
        <p:spPr>
          <a:xfrm>
            <a:off x="2383512" y="5009793"/>
            <a:ext cx="2291834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Recuperación tras fallos; alta disponibilidad; consistencia del grafo.</a:t>
            </a:r>
            <a:endParaRPr lang="en-US" sz="900" dirty="0"/>
          </a:p>
        </p:txBody>
      </p:sp>
      <p:sp>
        <p:nvSpPr>
          <p:cNvPr id="48" name="Text 46"/>
          <p:cNvSpPr/>
          <p:nvPr/>
        </p:nvSpPr>
        <p:spPr>
          <a:xfrm>
            <a:off x="4983480" y="5009793"/>
            <a:ext cx="2177891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RPO &lt; 15min; SLA &gt; 99.9%.</a:t>
            </a:r>
            <a:endParaRPr lang="en-US" sz="900" dirty="0"/>
          </a:p>
        </p:txBody>
      </p:sp>
      <p:sp>
        <p:nvSpPr>
          <p:cNvPr id="49" name="Text 47"/>
          <p:cNvSpPr/>
          <p:nvPr/>
        </p:nvSpPr>
        <p:spPr>
          <a:xfrm>
            <a:off x="7469505" y="5009793"/>
            <a:ext cx="240434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900" dirty="0"/>
          </a:p>
        </p:txBody>
      </p:sp>
      <p:sp>
        <p:nvSpPr>
          <p:cNvPr id="50" name="Text 48"/>
          <p:cNvSpPr/>
          <p:nvPr/>
        </p:nvSpPr>
        <p:spPr>
          <a:xfrm>
            <a:off x="10181987" y="5009793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900" dirty="0"/>
          </a:p>
        </p:txBody>
      </p:sp>
      <p:sp>
        <p:nvSpPr>
          <p:cNvPr id="51" name="Text 49"/>
          <p:cNvSpPr/>
          <p:nvPr/>
        </p:nvSpPr>
        <p:spPr>
          <a:xfrm>
            <a:off x="11538228" y="5009793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17%</a:t>
            </a:r>
            <a:endParaRPr lang="en-US" sz="900" dirty="0"/>
          </a:p>
        </p:txBody>
      </p:sp>
      <p:sp>
        <p:nvSpPr>
          <p:cNvPr id="52" name="Text 50"/>
          <p:cNvSpPr/>
          <p:nvPr/>
        </p:nvSpPr>
        <p:spPr>
          <a:xfrm>
            <a:off x="12894469" y="5009793"/>
            <a:ext cx="105191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1,02</a:t>
            </a:r>
            <a:endParaRPr lang="en-US" sz="900" dirty="0"/>
          </a:p>
        </p:txBody>
      </p:sp>
      <p:sp>
        <p:nvSpPr>
          <p:cNvPr id="53" name="Shape 51"/>
          <p:cNvSpPr/>
          <p:nvPr/>
        </p:nvSpPr>
        <p:spPr>
          <a:xfrm>
            <a:off x="533757" y="5492353"/>
            <a:ext cx="13562886" cy="5803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4" name="Text 52"/>
          <p:cNvSpPr/>
          <p:nvPr/>
        </p:nvSpPr>
        <p:spPr>
          <a:xfrm>
            <a:off x="684371" y="5590103"/>
            <a:ext cx="13910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Seguridad</a:t>
            </a:r>
            <a:endParaRPr lang="en-US" sz="900" dirty="0"/>
          </a:p>
        </p:txBody>
      </p:sp>
      <p:sp>
        <p:nvSpPr>
          <p:cNvPr id="55" name="Text 53"/>
          <p:cNvSpPr/>
          <p:nvPr/>
        </p:nvSpPr>
        <p:spPr>
          <a:xfrm>
            <a:off x="2383512" y="5590103"/>
            <a:ext cx="2291834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Cumplimiento GDPR/CCPA, cifrado, control de acceso, auditoría.</a:t>
            </a:r>
            <a:endParaRPr lang="en-US" sz="900" dirty="0"/>
          </a:p>
        </p:txBody>
      </p:sp>
      <p:sp>
        <p:nvSpPr>
          <p:cNvPr id="56" name="Text 54"/>
          <p:cNvSpPr/>
          <p:nvPr/>
        </p:nvSpPr>
        <p:spPr>
          <a:xfrm>
            <a:off x="4983480" y="5590103"/>
            <a:ext cx="2177891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100% datos cifrados; 0 brechas.</a:t>
            </a:r>
            <a:endParaRPr lang="en-US" sz="900" dirty="0"/>
          </a:p>
        </p:txBody>
      </p:sp>
      <p:sp>
        <p:nvSpPr>
          <p:cNvPr id="57" name="Text 55"/>
          <p:cNvSpPr/>
          <p:nvPr/>
        </p:nvSpPr>
        <p:spPr>
          <a:xfrm>
            <a:off x="7469505" y="5590103"/>
            <a:ext cx="240434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900" dirty="0"/>
          </a:p>
        </p:txBody>
      </p:sp>
      <p:sp>
        <p:nvSpPr>
          <p:cNvPr id="58" name="Text 56"/>
          <p:cNvSpPr/>
          <p:nvPr/>
        </p:nvSpPr>
        <p:spPr>
          <a:xfrm>
            <a:off x="10181987" y="5590103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900" dirty="0"/>
          </a:p>
        </p:txBody>
      </p:sp>
      <p:sp>
        <p:nvSpPr>
          <p:cNvPr id="59" name="Text 57"/>
          <p:cNvSpPr/>
          <p:nvPr/>
        </p:nvSpPr>
        <p:spPr>
          <a:xfrm>
            <a:off x="11538228" y="5590103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18%</a:t>
            </a:r>
            <a:endParaRPr lang="en-US" sz="900" dirty="0"/>
          </a:p>
        </p:txBody>
      </p:sp>
      <p:sp>
        <p:nvSpPr>
          <p:cNvPr id="60" name="Text 58"/>
          <p:cNvSpPr/>
          <p:nvPr/>
        </p:nvSpPr>
        <p:spPr>
          <a:xfrm>
            <a:off x="12894469" y="5590103"/>
            <a:ext cx="105191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1,08</a:t>
            </a:r>
            <a:endParaRPr lang="en-US" sz="900" dirty="0"/>
          </a:p>
        </p:txBody>
      </p:sp>
      <p:sp>
        <p:nvSpPr>
          <p:cNvPr id="61" name="Shape 59"/>
          <p:cNvSpPr/>
          <p:nvPr/>
        </p:nvSpPr>
        <p:spPr>
          <a:xfrm>
            <a:off x="533757" y="6072664"/>
            <a:ext cx="13562886" cy="7727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62" name="Text 60"/>
          <p:cNvSpPr/>
          <p:nvPr/>
        </p:nvSpPr>
        <p:spPr>
          <a:xfrm>
            <a:off x="684371" y="6170414"/>
            <a:ext cx="13910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Mantenibilidad</a:t>
            </a:r>
            <a:endParaRPr lang="en-US" sz="900" dirty="0"/>
          </a:p>
        </p:txBody>
      </p:sp>
      <p:sp>
        <p:nvSpPr>
          <p:cNvPr id="63" name="Text 61"/>
          <p:cNvSpPr/>
          <p:nvPr/>
        </p:nvSpPr>
        <p:spPr>
          <a:xfrm>
            <a:off x="2383512" y="6170414"/>
            <a:ext cx="2291834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Microservicios, CI/CD, pruebas automatizadas, ingesta de fuentes nuevas.</a:t>
            </a:r>
            <a:endParaRPr lang="en-US" sz="900" dirty="0"/>
          </a:p>
        </p:txBody>
      </p:sp>
      <p:sp>
        <p:nvSpPr>
          <p:cNvPr id="64" name="Text 62"/>
          <p:cNvSpPr/>
          <p:nvPr/>
        </p:nvSpPr>
        <p:spPr>
          <a:xfrm>
            <a:off x="4983480" y="6170414"/>
            <a:ext cx="2177891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Cambio menor &lt; 4 horas; cobertura pruebas &gt; 85%.</a:t>
            </a:r>
            <a:endParaRPr lang="en-US" sz="900" dirty="0"/>
          </a:p>
        </p:txBody>
      </p:sp>
      <p:sp>
        <p:nvSpPr>
          <p:cNvPr id="65" name="Text 63"/>
          <p:cNvSpPr/>
          <p:nvPr/>
        </p:nvSpPr>
        <p:spPr>
          <a:xfrm>
            <a:off x="7469505" y="6170414"/>
            <a:ext cx="240434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900" dirty="0"/>
          </a:p>
        </p:txBody>
      </p:sp>
      <p:sp>
        <p:nvSpPr>
          <p:cNvPr id="66" name="Text 64"/>
          <p:cNvSpPr/>
          <p:nvPr/>
        </p:nvSpPr>
        <p:spPr>
          <a:xfrm>
            <a:off x="10181987" y="6170414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900" dirty="0"/>
          </a:p>
        </p:txBody>
      </p:sp>
      <p:sp>
        <p:nvSpPr>
          <p:cNvPr id="67" name="Text 65"/>
          <p:cNvSpPr/>
          <p:nvPr/>
        </p:nvSpPr>
        <p:spPr>
          <a:xfrm>
            <a:off x="11538228" y="6170414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5,20%</a:t>
            </a:r>
            <a:endParaRPr lang="en-US" sz="900" dirty="0"/>
          </a:p>
        </p:txBody>
      </p:sp>
      <p:sp>
        <p:nvSpPr>
          <p:cNvPr id="68" name="Text 66"/>
          <p:cNvSpPr/>
          <p:nvPr/>
        </p:nvSpPr>
        <p:spPr>
          <a:xfrm>
            <a:off x="12894469" y="6170414"/>
            <a:ext cx="105191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0,208</a:t>
            </a:r>
            <a:endParaRPr lang="en-US" sz="900" dirty="0"/>
          </a:p>
        </p:txBody>
      </p:sp>
      <p:sp>
        <p:nvSpPr>
          <p:cNvPr id="69" name="Shape 67"/>
          <p:cNvSpPr/>
          <p:nvPr/>
        </p:nvSpPr>
        <p:spPr>
          <a:xfrm>
            <a:off x="533757" y="6845379"/>
            <a:ext cx="13562886" cy="5803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0" name="Text 68"/>
          <p:cNvSpPr/>
          <p:nvPr/>
        </p:nvSpPr>
        <p:spPr>
          <a:xfrm>
            <a:off x="684371" y="6943130"/>
            <a:ext cx="13910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Portabilidad</a:t>
            </a:r>
            <a:endParaRPr lang="en-US" sz="900" dirty="0"/>
          </a:p>
        </p:txBody>
      </p:sp>
      <p:sp>
        <p:nvSpPr>
          <p:cNvPr id="71" name="Text 69"/>
          <p:cNvSpPr/>
          <p:nvPr/>
        </p:nvSpPr>
        <p:spPr>
          <a:xfrm>
            <a:off x="2383512" y="6943130"/>
            <a:ext cx="2291834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SPA/PWA/nativo; migración entre nubes sin retrabajo mayor.</a:t>
            </a:r>
            <a:endParaRPr lang="en-US" sz="900" dirty="0"/>
          </a:p>
        </p:txBody>
      </p:sp>
      <p:sp>
        <p:nvSpPr>
          <p:cNvPr id="72" name="Text 70"/>
          <p:cNvSpPr/>
          <p:nvPr/>
        </p:nvSpPr>
        <p:spPr>
          <a:xfrm>
            <a:off x="4983480" y="6943130"/>
            <a:ext cx="2177891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70% de lógica compartida; PoC migración exitosa.</a:t>
            </a:r>
            <a:endParaRPr lang="en-US" sz="900" dirty="0"/>
          </a:p>
        </p:txBody>
      </p:sp>
      <p:sp>
        <p:nvSpPr>
          <p:cNvPr id="73" name="Text 71"/>
          <p:cNvSpPr/>
          <p:nvPr/>
        </p:nvSpPr>
        <p:spPr>
          <a:xfrm>
            <a:off x="7469505" y="6943130"/>
            <a:ext cx="240434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900" dirty="0"/>
          </a:p>
        </p:txBody>
      </p:sp>
      <p:sp>
        <p:nvSpPr>
          <p:cNvPr id="74" name="Text 72"/>
          <p:cNvSpPr/>
          <p:nvPr/>
        </p:nvSpPr>
        <p:spPr>
          <a:xfrm>
            <a:off x="10181987" y="6943130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900" dirty="0"/>
          </a:p>
        </p:txBody>
      </p:sp>
      <p:sp>
        <p:nvSpPr>
          <p:cNvPr id="75" name="Text 73"/>
          <p:cNvSpPr/>
          <p:nvPr/>
        </p:nvSpPr>
        <p:spPr>
          <a:xfrm>
            <a:off x="11538228" y="6943130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4,80%</a:t>
            </a:r>
            <a:endParaRPr lang="en-US" sz="900" dirty="0"/>
          </a:p>
        </p:txBody>
      </p:sp>
      <p:sp>
        <p:nvSpPr>
          <p:cNvPr id="76" name="Text 74"/>
          <p:cNvSpPr/>
          <p:nvPr/>
        </p:nvSpPr>
        <p:spPr>
          <a:xfrm>
            <a:off x="12894469" y="6943130"/>
            <a:ext cx="105191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0,24</a:t>
            </a:r>
            <a:endParaRPr lang="en-US" sz="900" dirty="0"/>
          </a:p>
        </p:txBody>
      </p:sp>
      <p:sp>
        <p:nvSpPr>
          <p:cNvPr id="77" name="Shape 75"/>
          <p:cNvSpPr/>
          <p:nvPr/>
        </p:nvSpPr>
        <p:spPr>
          <a:xfrm>
            <a:off x="533757" y="7425690"/>
            <a:ext cx="13562886" cy="38790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78" name="Text 76"/>
          <p:cNvSpPr/>
          <p:nvPr/>
        </p:nvSpPr>
        <p:spPr>
          <a:xfrm>
            <a:off x="684371" y="7523440"/>
            <a:ext cx="13910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79" name="Text 77"/>
          <p:cNvSpPr/>
          <p:nvPr/>
        </p:nvSpPr>
        <p:spPr>
          <a:xfrm>
            <a:off x="2383512" y="7523440"/>
            <a:ext cx="2291834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80" name="Text 78"/>
          <p:cNvSpPr/>
          <p:nvPr/>
        </p:nvSpPr>
        <p:spPr>
          <a:xfrm>
            <a:off x="4983480" y="7523440"/>
            <a:ext cx="2177891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81" name="Text 79"/>
          <p:cNvSpPr/>
          <p:nvPr/>
        </p:nvSpPr>
        <p:spPr>
          <a:xfrm>
            <a:off x="7469505" y="7523440"/>
            <a:ext cx="2404348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82" name="Text 80"/>
          <p:cNvSpPr/>
          <p:nvPr/>
        </p:nvSpPr>
        <p:spPr>
          <a:xfrm>
            <a:off x="10181987" y="7523440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83" name="Text 81"/>
          <p:cNvSpPr/>
          <p:nvPr/>
        </p:nvSpPr>
        <p:spPr>
          <a:xfrm>
            <a:off x="11538228" y="7523440"/>
            <a:ext cx="10481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100%</a:t>
            </a:r>
            <a:endParaRPr lang="en-US" sz="900" dirty="0"/>
          </a:p>
        </p:txBody>
      </p:sp>
      <p:sp>
        <p:nvSpPr>
          <p:cNvPr id="84" name="Text 82"/>
          <p:cNvSpPr/>
          <p:nvPr/>
        </p:nvSpPr>
        <p:spPr>
          <a:xfrm>
            <a:off x="12894469" y="7523440"/>
            <a:ext cx="105191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5,328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3883" y="458748"/>
            <a:ext cx="4390311" cy="548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Escenarios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883" y="1341001"/>
            <a:ext cx="13346668" cy="69756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83883" y="8504277"/>
            <a:ext cx="13462635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8631" y="375999"/>
            <a:ext cx="3834170" cy="449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Vista de procesos</a:t>
            </a:r>
            <a:endParaRPr lang="en-US" sz="2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631" y="1099304"/>
            <a:ext cx="13673138" cy="813542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78631" y="9439870"/>
            <a:ext cx="3599140" cy="449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endParaRPr lang="en-US" sz="2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2025-05-29T23:00:43Z</dcterms:created>
  <dcterms:modified xsi:type="dcterms:W3CDTF">2025-05-29T23:00:43Z</dcterms:modified>
</cp:coreProperties>
</file>